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6"/>
  </p:sldMasterIdLst>
  <p:notesMasterIdLst>
    <p:notesMasterId r:id="rId31"/>
  </p:notesMasterIdLst>
  <p:handoutMasterIdLst>
    <p:handoutMasterId r:id="rId32"/>
  </p:handoutMasterIdLst>
  <p:sldIdLst>
    <p:sldId id="357" r:id="rId7"/>
    <p:sldId id="358" r:id="rId8"/>
    <p:sldId id="321" r:id="rId9"/>
    <p:sldId id="322" r:id="rId10"/>
    <p:sldId id="359" r:id="rId11"/>
    <p:sldId id="324" r:id="rId12"/>
    <p:sldId id="325" r:id="rId13"/>
    <p:sldId id="360" r:id="rId14"/>
    <p:sldId id="328" r:id="rId15"/>
    <p:sldId id="361" r:id="rId16"/>
    <p:sldId id="334" r:id="rId17"/>
    <p:sldId id="364" r:id="rId18"/>
    <p:sldId id="365" r:id="rId19"/>
    <p:sldId id="366" r:id="rId20"/>
    <p:sldId id="335" r:id="rId21"/>
    <p:sldId id="363" r:id="rId22"/>
    <p:sldId id="362" r:id="rId23"/>
    <p:sldId id="336" r:id="rId24"/>
    <p:sldId id="341" r:id="rId25"/>
    <p:sldId id="345" r:id="rId26"/>
    <p:sldId id="342" r:id="rId27"/>
    <p:sldId id="343" r:id="rId28"/>
    <p:sldId id="329" r:id="rId29"/>
    <p:sldId id="337" r:id="rId30"/>
  </p:sldIdLst>
  <p:sldSz cx="9144000" cy="6858000" type="screen4x3"/>
  <p:notesSz cx="6797675" cy="9926638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sz="1400" b="1" kern="1200">
        <a:solidFill>
          <a:srgbClr val="5F6062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rgbClr val="5F6062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rgbClr val="5F6062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rgbClr val="5F6062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rgbClr val="5F606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rgbClr val="5F606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rgbClr val="5F606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rgbClr val="5F606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rgbClr val="5F6062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EDAA241-C49F-2145-9A2F-42CDAB08A384}">
          <p14:sldIdLst>
            <p14:sldId id="357"/>
            <p14:sldId id="358"/>
            <p14:sldId id="321"/>
            <p14:sldId id="322"/>
            <p14:sldId id="359"/>
            <p14:sldId id="324"/>
            <p14:sldId id="325"/>
            <p14:sldId id="360"/>
            <p14:sldId id="328"/>
            <p14:sldId id="361"/>
            <p14:sldId id="334"/>
            <p14:sldId id="364"/>
            <p14:sldId id="365"/>
            <p14:sldId id="366"/>
            <p14:sldId id="335"/>
            <p14:sldId id="363"/>
            <p14:sldId id="362"/>
            <p14:sldId id="336"/>
          </p14:sldIdLst>
        </p14:section>
        <p14:section name="Untitled Section" id="{3195E67E-CA3B-1943-B992-73AB00B88B82}">
          <p14:sldIdLst>
            <p14:sldId id="341"/>
            <p14:sldId id="345"/>
            <p14:sldId id="342"/>
            <p14:sldId id="343"/>
            <p14:sldId id="329"/>
            <p14:sldId id="33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85A1"/>
    <a:srgbClr val="5F6062"/>
    <a:srgbClr val="3DAA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75" autoAdjust="0"/>
    <p:restoredTop sz="94663" autoAdjust="0"/>
  </p:normalViewPr>
  <p:slideViewPr>
    <p:cSldViewPr>
      <p:cViewPr>
        <p:scale>
          <a:sx n="112" d="100"/>
          <a:sy n="112" d="100"/>
        </p:scale>
        <p:origin x="280" y="2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3366" y="-10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0941A-5C65-4C1E-9475-EBEF95643B81}" type="datetimeFigureOut">
              <a:rPr lang="da-DK" smtClean="0"/>
              <a:pPr/>
              <a:t>03.05.2022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09E96-45CF-42F5-A05B-51DA50993FA3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92773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188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88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F5A151A-6F0B-42DC-9B4E-14F8B877CDA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9938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symptoms of DAWS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include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anxiety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panic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attacks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dysphoria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depression, agitation,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irritability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suicidal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ideation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fatigue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orthostatic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hypotension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nausea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vomiting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diaphoresis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generalized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pain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and drug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cravings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The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severity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and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prognosis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of DAWS is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highly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variable.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5A151A-6F0B-42DC-9B4E-14F8B877CDA8}" type="slidenum">
              <a:rPr lang="da-DK" smtClean="0"/>
              <a:pPr>
                <a:defRPr/>
              </a:pPr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11401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symptoms of DAWS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include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anxiety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panic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attacks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dysphoria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depression, agitation,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irritability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suicidal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ideation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fatigue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orthostatic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hypotension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nausea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vomiting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diaphoresis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generalized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pain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and drug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cravings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The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severity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and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prognosis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of DAWS is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highly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variable.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5A151A-6F0B-42DC-9B4E-14F8B877CDA8}" type="slidenum">
              <a:rPr lang="da-DK" smtClean="0"/>
              <a:pPr>
                <a:defRPr/>
              </a:pPr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3576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Early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morning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off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dystoni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5A151A-6F0B-42DC-9B4E-14F8B877CDA8}" type="slidenum">
              <a:rPr lang="da-DK" smtClean="0"/>
              <a:pPr>
                <a:defRPr/>
              </a:pPr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5491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Early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morning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off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da-DK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dystoni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5A151A-6F0B-42DC-9B4E-14F8B877CDA8}" type="slidenum">
              <a:rPr lang="da-DK" smtClean="0"/>
              <a:pPr>
                <a:defRPr/>
              </a:pPr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8726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560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98549-E16C-4884-A578-A2EBE7F21D7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304799"/>
            <a:ext cx="598011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en-US"/>
              <a:t>Klik for at redigere i master</a:t>
            </a:r>
            <a:endParaRPr lang="da-DK" altLang="en-US" dirty="0"/>
          </a:p>
        </p:txBody>
      </p:sp>
    </p:spTree>
    <p:extLst>
      <p:ext uri="{BB962C8B-B14F-4D97-AF65-F5344CB8AC3E}">
        <p14:creationId xmlns:p14="http://schemas.microsoft.com/office/powerpoint/2010/main" val="109187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765925" y="304800"/>
            <a:ext cx="2014538" cy="5821363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719138" y="304800"/>
            <a:ext cx="5894387" cy="5821363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292A3-80E0-45A6-A962-F81E4118266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608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09DE8-4089-4AFA-95EB-A316AAA892CB}" type="slidenum">
              <a:rPr lang="da-DK"/>
              <a:pPr>
                <a:defRPr/>
              </a:pPr>
              <a:t>‹#›</a:t>
            </a:fld>
            <a:endParaRPr lang="da-DK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304799"/>
            <a:ext cx="598011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en-US"/>
              <a:t>Klik for at redigere i master</a:t>
            </a:r>
            <a:endParaRPr lang="da-DK" altLang="en-US" dirty="0"/>
          </a:p>
        </p:txBody>
      </p:sp>
    </p:spTree>
    <p:extLst>
      <p:ext uri="{BB962C8B-B14F-4D97-AF65-F5344CB8AC3E}">
        <p14:creationId xmlns:p14="http://schemas.microsoft.com/office/powerpoint/2010/main" val="2458775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91F67-8A2C-45E5-AB7B-A8E8A7B0D87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4217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719138" y="1412875"/>
            <a:ext cx="3954462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826000" y="1412875"/>
            <a:ext cx="3954463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CE9A-E0D5-4F07-874C-84A7E0E2C7FF}" type="slidenum">
              <a:rPr lang="da-DK"/>
              <a:pPr>
                <a:defRPr/>
              </a:pPr>
              <a:t>‹#›</a:t>
            </a:fld>
            <a:endParaRPr lang="da-DK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304799"/>
            <a:ext cx="598011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en-US"/>
              <a:t>Klik for at redigere i master</a:t>
            </a:r>
            <a:endParaRPr lang="da-DK" altLang="en-US" dirty="0"/>
          </a:p>
        </p:txBody>
      </p:sp>
    </p:spTree>
    <p:extLst>
      <p:ext uri="{BB962C8B-B14F-4D97-AF65-F5344CB8AC3E}">
        <p14:creationId xmlns:p14="http://schemas.microsoft.com/office/powerpoint/2010/main" val="820778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6E628-B55B-453C-8072-B3CFB07C331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83512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AA4D4-C1F6-417E-9D7B-7A40A5E0E50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304799"/>
            <a:ext cx="598011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en-US"/>
              <a:t>Klik for at redigere i master</a:t>
            </a:r>
            <a:endParaRPr lang="da-DK" altLang="en-US" dirty="0"/>
          </a:p>
        </p:txBody>
      </p:sp>
    </p:spTree>
    <p:extLst>
      <p:ext uri="{BB962C8B-B14F-4D97-AF65-F5344CB8AC3E}">
        <p14:creationId xmlns:p14="http://schemas.microsoft.com/office/powerpoint/2010/main" val="50734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1549D-3DCE-4013-AC67-752C28C469D2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8479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5DD9E-B190-485B-809A-5EFA90D98F5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9892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a-DK" noProof="0"/>
              <a:t>Klik på ikonet for at tilføje et billede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DC37D-4D39-478B-8849-708A0C2E058A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8927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bott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272213"/>
            <a:ext cx="89281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8775" y="6381750"/>
            <a:ext cx="21336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 b="0" smtClean="0">
                <a:solidFill>
                  <a:srgbClr val="0085A1"/>
                </a:solidFill>
                <a:latin typeface="+mn-lt"/>
              </a:defRPr>
            </a:lvl1pPr>
          </a:lstStyle>
          <a:p>
            <a:pPr>
              <a:defRPr/>
            </a:pPr>
            <a:endParaRPr lang="da-DK" altLang="en-US"/>
          </a:p>
        </p:txBody>
      </p:sp>
      <p:sp>
        <p:nvSpPr>
          <p:cNvPr id="184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81750"/>
            <a:ext cx="28956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 b="0" smtClean="0">
                <a:solidFill>
                  <a:srgbClr val="0085A1"/>
                </a:solidFill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84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4638" y="6381750"/>
            <a:ext cx="21590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b="0" smtClean="0">
                <a:solidFill>
                  <a:srgbClr val="0085A1"/>
                </a:solidFill>
                <a:latin typeface="+mn-lt"/>
              </a:defRPr>
            </a:lvl1pPr>
          </a:lstStyle>
          <a:p>
            <a:pPr>
              <a:defRPr/>
            </a:pPr>
            <a:fld id="{310FFBD5-5022-4CD9-8A4A-E35CEE9F54A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  <p:pic>
        <p:nvPicPr>
          <p:cNvPr id="1030" name="Picture 7" descr="indho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49350"/>
            <a:ext cx="892810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412875"/>
            <a:ext cx="8061325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dirty="0"/>
              <a:t>Klik for at redigere teksttypografierne i masteren</a:t>
            </a:r>
          </a:p>
        </p:txBody>
      </p:sp>
      <p:sp>
        <p:nvSpPr>
          <p:cNvPr id="1032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304799"/>
            <a:ext cx="598011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en-US" dirty="0"/>
              <a:t>Klik for at redigere titeltypografi</a:t>
            </a:r>
          </a:p>
        </p:txBody>
      </p:sp>
      <p:sp>
        <p:nvSpPr>
          <p:cNvPr id="184330" name="Line 10"/>
          <p:cNvSpPr>
            <a:spLocks noChangeShapeType="1"/>
          </p:cNvSpPr>
          <p:nvPr/>
        </p:nvSpPr>
        <p:spPr bwMode="auto">
          <a:xfrm>
            <a:off x="358775" y="1139825"/>
            <a:ext cx="8424863" cy="0"/>
          </a:xfrm>
          <a:prstGeom prst="line">
            <a:avLst/>
          </a:prstGeom>
          <a:noFill/>
          <a:ln w="12700">
            <a:solidFill>
              <a:srgbClr val="0085A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184331" name="Line 11"/>
          <p:cNvSpPr>
            <a:spLocks noChangeShapeType="1"/>
          </p:cNvSpPr>
          <p:nvPr/>
        </p:nvSpPr>
        <p:spPr bwMode="auto">
          <a:xfrm>
            <a:off x="358775" y="6283325"/>
            <a:ext cx="8424863" cy="0"/>
          </a:xfrm>
          <a:prstGeom prst="line">
            <a:avLst/>
          </a:prstGeom>
          <a:noFill/>
          <a:ln w="12700">
            <a:solidFill>
              <a:srgbClr val="0085A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a-DK"/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F1C6A81-F44F-B047-96AB-22C785FCCE9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50" y="188912"/>
            <a:ext cx="2262024" cy="9124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Georg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Georg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Georg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Georgi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Georgi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Georgi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Georgi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Georgia" pitchFamily="18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Clr>
          <a:srgbClr val="5F6062"/>
        </a:buClr>
        <a:buNone/>
        <a:defRPr sz="2000" b="1">
          <a:solidFill>
            <a:srgbClr val="000000"/>
          </a:solidFill>
          <a:latin typeface="+mn-lt"/>
          <a:ea typeface="+mn-ea"/>
          <a:cs typeface="+mn-cs"/>
        </a:defRPr>
      </a:lvl1pPr>
      <a:lvl2pPr marL="669925" indent="-325438" algn="l" rtl="0" eaLnBrk="1" fontAlgn="base" hangingPunct="1">
        <a:spcBef>
          <a:spcPct val="20000"/>
        </a:spcBef>
        <a:spcAft>
          <a:spcPct val="0"/>
        </a:spcAft>
        <a:buClr>
          <a:srgbClr val="5F6062"/>
        </a:buClr>
        <a:buChar char="•"/>
        <a:defRPr sz="2000">
          <a:solidFill>
            <a:srgbClr val="000000"/>
          </a:solidFill>
          <a:latin typeface="+mn-lt"/>
        </a:defRPr>
      </a:lvl2pPr>
      <a:lvl3pPr marL="1022350" indent="-350838" algn="l" rtl="0" eaLnBrk="1" fontAlgn="base" hangingPunct="1">
        <a:spcBef>
          <a:spcPct val="20000"/>
        </a:spcBef>
        <a:spcAft>
          <a:spcPct val="0"/>
        </a:spcAft>
        <a:buClr>
          <a:srgbClr val="5F6062"/>
        </a:buClr>
        <a:buChar char="•"/>
        <a:defRPr>
          <a:solidFill>
            <a:srgbClr val="000000"/>
          </a:solidFill>
          <a:latin typeface="+mn-lt"/>
        </a:defRPr>
      </a:lvl3pPr>
      <a:lvl4pPr marL="1339850" indent="-315913" algn="l" rtl="0" eaLnBrk="1" fontAlgn="base" hangingPunct="1">
        <a:spcBef>
          <a:spcPct val="20000"/>
        </a:spcBef>
        <a:spcAft>
          <a:spcPct val="0"/>
        </a:spcAft>
        <a:buClr>
          <a:srgbClr val="5F6062"/>
        </a:buClr>
        <a:buChar char="•"/>
        <a:defRPr>
          <a:solidFill>
            <a:srgbClr val="000000"/>
          </a:solidFill>
          <a:latin typeface="+mn-lt"/>
        </a:defRPr>
      </a:lvl4pPr>
      <a:lvl5pPr marL="1681163" indent="-339725" algn="l" rtl="0" eaLnBrk="1" fontAlgn="base" hangingPunct="1">
        <a:spcBef>
          <a:spcPct val="20000"/>
        </a:spcBef>
        <a:spcAft>
          <a:spcPct val="0"/>
        </a:spcAft>
        <a:buClr>
          <a:srgbClr val="5F6062"/>
        </a:buClr>
        <a:buChar char="•"/>
        <a:defRPr>
          <a:solidFill>
            <a:srgbClr val="000000"/>
          </a:solidFill>
          <a:latin typeface="+mn-lt"/>
        </a:defRPr>
      </a:lvl5pPr>
      <a:lvl6pPr marL="2138363" indent="-339725" algn="l" rtl="0" eaLnBrk="1" fontAlgn="base" hangingPunct="1">
        <a:spcBef>
          <a:spcPct val="20000"/>
        </a:spcBef>
        <a:spcAft>
          <a:spcPct val="0"/>
        </a:spcAft>
        <a:buClr>
          <a:srgbClr val="5F6062"/>
        </a:buClr>
        <a:buChar char="•"/>
        <a:defRPr>
          <a:solidFill>
            <a:srgbClr val="000000"/>
          </a:solidFill>
          <a:latin typeface="+mn-lt"/>
        </a:defRPr>
      </a:lvl6pPr>
      <a:lvl7pPr marL="2595563" indent="-339725" algn="l" rtl="0" eaLnBrk="1" fontAlgn="base" hangingPunct="1">
        <a:spcBef>
          <a:spcPct val="20000"/>
        </a:spcBef>
        <a:spcAft>
          <a:spcPct val="0"/>
        </a:spcAft>
        <a:buClr>
          <a:srgbClr val="5F6062"/>
        </a:buClr>
        <a:buChar char="•"/>
        <a:defRPr>
          <a:solidFill>
            <a:srgbClr val="000000"/>
          </a:solidFill>
          <a:latin typeface="+mn-lt"/>
        </a:defRPr>
      </a:lvl7pPr>
      <a:lvl8pPr marL="3052763" indent="-339725" algn="l" rtl="0" eaLnBrk="1" fontAlgn="base" hangingPunct="1">
        <a:spcBef>
          <a:spcPct val="20000"/>
        </a:spcBef>
        <a:spcAft>
          <a:spcPct val="0"/>
        </a:spcAft>
        <a:buClr>
          <a:srgbClr val="5F6062"/>
        </a:buClr>
        <a:buChar char="•"/>
        <a:defRPr>
          <a:solidFill>
            <a:srgbClr val="000000"/>
          </a:solidFill>
          <a:latin typeface="+mn-lt"/>
        </a:defRPr>
      </a:lvl8pPr>
      <a:lvl9pPr marL="3509963" indent="-339725" algn="l" rtl="0" eaLnBrk="1" fontAlgn="base" hangingPunct="1">
        <a:spcBef>
          <a:spcPct val="20000"/>
        </a:spcBef>
        <a:spcAft>
          <a:spcPct val="0"/>
        </a:spcAft>
        <a:buClr>
          <a:srgbClr val="5F6062"/>
        </a:buClr>
        <a:buChar char="•"/>
        <a:defRPr>
          <a:solidFill>
            <a:srgbClr val="000000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6.png"/><Relationship Id="rId9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7.wdp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0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9.wdp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3AF8D8-CA5F-2D4D-8C09-8EC2E5A50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412875"/>
            <a:ext cx="8528943" cy="4713288"/>
          </a:xfrm>
        </p:spPr>
        <p:txBody>
          <a:bodyPr/>
          <a:lstStyle/>
          <a:p>
            <a:pPr algn="ctr"/>
            <a:endParaRPr lang="da-DK" sz="3200" dirty="0"/>
          </a:p>
          <a:p>
            <a:pPr algn="ctr"/>
            <a:endParaRPr lang="da-DK" sz="3200" dirty="0"/>
          </a:p>
          <a:p>
            <a:pPr algn="ctr"/>
            <a:r>
              <a:rPr lang="da-DK" sz="3600" dirty="0" err="1"/>
              <a:t>Parkinson</a:t>
            </a:r>
            <a:r>
              <a:rPr lang="da-DK" sz="3600" dirty="0"/>
              <a:t> patienten i vagten</a:t>
            </a:r>
          </a:p>
          <a:p>
            <a:pPr algn="ctr"/>
            <a:r>
              <a:rPr lang="da-DK" sz="2800" b="0" i="1" dirty="0"/>
              <a:t>Asher Lou Isenberg</a:t>
            </a:r>
          </a:p>
          <a:p>
            <a:pPr algn="ctr"/>
            <a:r>
              <a:rPr lang="da-DK" b="0" dirty="0"/>
              <a:t>Læge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C3DCC2-D3D2-DE49-B76D-FB8CBBDCC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Morgenundervisning</a:t>
            </a:r>
          </a:p>
        </p:txBody>
      </p:sp>
    </p:spTree>
    <p:extLst>
      <p:ext uri="{BB962C8B-B14F-4D97-AF65-F5344CB8AC3E}">
        <p14:creationId xmlns:p14="http://schemas.microsoft.com/office/powerpoint/2010/main" val="2716047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6052A2-E48E-514F-895F-7E4F8C4BE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Medicin </a:t>
            </a:r>
            <a:r>
              <a:rPr lang="da-DK" sz="1600" b="0" dirty="0"/>
              <a:t>– Bivirkninger, undermedicinering</a:t>
            </a:r>
            <a:endParaRPr lang="da-DK" b="0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032DA1E-F4B1-D141-B2A9-D95757C1CB42}"/>
              </a:ext>
            </a:extLst>
          </p:cNvPr>
          <p:cNvSpPr txBox="1">
            <a:spLocks/>
          </p:cNvSpPr>
          <p:nvPr/>
        </p:nvSpPr>
        <p:spPr bwMode="auto">
          <a:xfrm>
            <a:off x="704060" y="1412776"/>
            <a:ext cx="5995189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None/>
              <a:defRPr sz="20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2pPr>
            <a:lvl3pPr marL="1022350" indent="-350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339850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4pPr>
            <a:lvl5pPr marL="16811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5pPr>
            <a:lvl6pPr marL="21383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6pPr>
            <a:lvl7pPr marL="25955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7pPr>
            <a:lvl8pPr marL="30527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8pPr>
            <a:lvl9pPr marL="35099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da-DK" sz="2400" kern="0" dirty="0"/>
              <a:t>Svingninger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b="0" kern="0" dirty="0"/>
              <a:t>Med dosis i kroppen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b="0" i="1" kern="0" dirty="0"/>
              <a:t>Længere sygdomsvarighed, flere fluktuationer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b="0" i="1" kern="0" dirty="0"/>
          </a:p>
          <a:p>
            <a:r>
              <a:rPr lang="da-DK" sz="2400" i="1" kern="0" dirty="0"/>
              <a:t>OFF-fænomener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b="0" kern="0" dirty="0"/>
              <a:t>Fastfrysning under gang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b="0" kern="0" dirty="0"/>
              <a:t>Smertefuld </a:t>
            </a:r>
            <a:r>
              <a:rPr lang="da-DK" sz="2400" b="0" kern="0" dirty="0" err="1"/>
              <a:t>dystoni</a:t>
            </a:r>
            <a:endParaRPr lang="da-DK" sz="2400" b="0" kern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b="0" kern="0" dirty="0"/>
              <a:t>Nedtrykthed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b="0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15EFCE-6B7F-E545-9062-0170FFCE3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636912"/>
            <a:ext cx="3645024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3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7F60E7-E498-8146-A2AF-CAD249F3F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da-DK" sz="2200" dirty="0"/>
              <a:t>Mave tarm kanalen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b="0" dirty="0"/>
              <a:t>Obstipation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b="0" dirty="0" err="1"/>
              <a:t>Dysfagi</a:t>
            </a:r>
            <a:endParaRPr lang="da-DK" sz="22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b="0" dirty="0"/>
              <a:t>Små måltider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b="0" dirty="0"/>
              <a:t>Tandbørstning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200" b="0" dirty="0"/>
          </a:p>
          <a:p>
            <a:r>
              <a:rPr lang="da-DK" sz="2200" dirty="0"/>
              <a:t>Urin vejene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b="0" dirty="0" err="1"/>
              <a:t>Urgeinkontinens</a:t>
            </a:r>
            <a:endParaRPr lang="da-DK" sz="22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b="0" dirty="0"/>
              <a:t>Natlig vandladning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b="0" dirty="0"/>
              <a:t>Væskerestriktion om aftenen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200" b="0" dirty="0"/>
          </a:p>
          <a:p>
            <a:r>
              <a:rPr lang="da-DK" sz="2200" dirty="0"/>
              <a:t>Motorisk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b="0" dirty="0"/>
              <a:t>Hjælpemidler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b="0" dirty="0" err="1"/>
              <a:t>Ortostatisme</a:t>
            </a:r>
            <a:endParaRPr lang="da-DK" sz="22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200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CFB40E-628E-6040-9BE6-FE2EED670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Pleje af </a:t>
            </a:r>
            <a:r>
              <a:rPr lang="da-DK" dirty="0" err="1"/>
              <a:t>Parkinson</a:t>
            </a:r>
            <a:r>
              <a:rPr lang="da-DK" dirty="0"/>
              <a:t> patienten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8C242B-CBDC-D143-87D3-4817C1A37B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563" y="3212976"/>
            <a:ext cx="38989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7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762B8B-B528-314E-B64E-8F77F7D96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da-DK" sz="3200" dirty="0"/>
              <a:t>I</a:t>
            </a:r>
            <a:r>
              <a:rPr lang="da-DK" sz="3200" b="0" dirty="0"/>
              <a:t>nfektion + </a:t>
            </a:r>
            <a:r>
              <a:rPr lang="da-DK" sz="3200" dirty="0" err="1"/>
              <a:t>d</a:t>
            </a:r>
            <a:r>
              <a:rPr lang="da-DK" sz="3200" b="0" dirty="0" err="1"/>
              <a:t>eh</a:t>
            </a:r>
            <a:r>
              <a:rPr lang="da-DK" sz="3200" dirty="0" err="1"/>
              <a:t>y</a:t>
            </a:r>
            <a:r>
              <a:rPr lang="da-DK" sz="3200" b="0" dirty="0" err="1"/>
              <a:t>dratio</a:t>
            </a:r>
            <a:endParaRPr lang="da-DK" sz="3200" b="0" dirty="0"/>
          </a:p>
          <a:p>
            <a:pPr marL="1184275" lvl="1" indent="-514350">
              <a:buFont typeface="Arial" panose="020B0604020202020204" pitchFamily="34" charset="0"/>
              <a:buChar char="•"/>
            </a:pPr>
            <a:r>
              <a:rPr lang="da-DK" sz="2800" dirty="0"/>
              <a:t>Hyppigt UVI</a:t>
            </a:r>
            <a:endParaRPr lang="da-DK" sz="2800" b="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da-DK" sz="3200" dirty="0"/>
              <a:t>F</a:t>
            </a:r>
            <a:r>
              <a:rPr lang="da-DK" sz="3200" b="0" dirty="0"/>
              <a:t>orstoppelse</a:t>
            </a:r>
          </a:p>
          <a:p>
            <a:pPr marL="1184275" lvl="1" indent="-514350">
              <a:buFont typeface="Arial" panose="020B0604020202020204" pitchFamily="34" charset="0"/>
              <a:buChar char="•"/>
            </a:pPr>
            <a:r>
              <a:rPr lang="da-DK" sz="3200" b="1" dirty="0"/>
              <a:t>S</a:t>
            </a:r>
            <a:r>
              <a:rPr lang="da-DK" sz="3200" dirty="0"/>
              <a:t>merter -&gt; morfin</a:t>
            </a:r>
            <a:endParaRPr lang="da-DK" sz="3200" b="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da-DK" sz="3200" dirty="0" err="1"/>
              <a:t>A</a:t>
            </a:r>
            <a:r>
              <a:rPr lang="da-DK" sz="3200" b="0" dirty="0" err="1"/>
              <a:t>ntipsykotika</a:t>
            </a:r>
            <a:endParaRPr lang="da-DK" sz="3200" b="0" dirty="0"/>
          </a:p>
          <a:p>
            <a:pPr marL="1184275" lvl="1" indent="-514350">
              <a:buFont typeface="Arial" panose="020B0604020202020204" pitchFamily="34" charset="0"/>
              <a:buChar char="•"/>
            </a:pPr>
            <a:r>
              <a:rPr lang="da-DK" sz="3200" dirty="0"/>
              <a:t>Hallucinationer</a:t>
            </a:r>
            <a:endParaRPr lang="da-DK" sz="3200" b="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da-DK" sz="3200" dirty="0"/>
              <a:t>G</a:t>
            </a:r>
            <a:r>
              <a:rPr lang="da-DK" sz="3200" b="0" dirty="0"/>
              <a:t>lemt medicin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da-DK" sz="3200" b="0" dirty="0"/>
              <a:t>DYSFAGI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862616-647C-4444-A601-49050BB1A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Årsager til forværring</a:t>
            </a:r>
          </a:p>
        </p:txBody>
      </p:sp>
    </p:spTree>
    <p:extLst>
      <p:ext uri="{BB962C8B-B14F-4D97-AF65-F5344CB8AC3E}">
        <p14:creationId xmlns:p14="http://schemas.microsoft.com/office/powerpoint/2010/main" val="58897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03BBB4-63BE-004C-91FB-0FA146CFD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b="0" dirty="0" err="1"/>
              <a:t>Dementielt</a:t>
            </a:r>
            <a:r>
              <a:rPr lang="da-DK" sz="2400" b="0" dirty="0"/>
              <a:t> prægede – afklaret evt. hallucinationer med familie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b="0" dirty="0"/>
              <a:t>% </a:t>
            </a:r>
            <a:r>
              <a:rPr lang="da-DK" sz="2400" b="0" dirty="0" err="1"/>
              <a:t>Seranase</a:t>
            </a:r>
            <a:r>
              <a:rPr lang="da-DK" sz="2400" b="0" dirty="0"/>
              <a:t>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b="0" dirty="0"/>
              <a:t>Anbefales </a:t>
            </a:r>
            <a:r>
              <a:rPr lang="da-DK" sz="2400" b="0" dirty="0" err="1"/>
              <a:t>Quetiapin</a:t>
            </a:r>
            <a:r>
              <a:rPr lang="da-DK" sz="2400" b="0" dirty="0"/>
              <a:t> 25 mg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b="0" dirty="0"/>
              <a:t>Alternativt </a:t>
            </a:r>
            <a:r>
              <a:rPr lang="da-DK" sz="2400" b="0" dirty="0" err="1"/>
              <a:t>Clozapin</a:t>
            </a:r>
            <a:endParaRPr lang="da-DK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b="0" dirty="0"/>
              <a:t>Obs. </a:t>
            </a:r>
            <a:r>
              <a:rPr lang="da-DK" sz="2400" b="0" dirty="0" err="1"/>
              <a:t>dopaminagonister</a:t>
            </a:r>
            <a:endParaRPr lang="da-DK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b="0" dirty="0"/>
              <a:t>Fortsæt medicin!</a:t>
            </a:r>
          </a:p>
          <a:p>
            <a:endParaRPr lang="da-D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17F352-F30F-F242-9605-78AEABE44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Delir</a:t>
            </a:r>
            <a:endParaRPr lang="da-DK" dirty="0"/>
          </a:p>
        </p:txBody>
      </p:sp>
      <p:pic>
        <p:nvPicPr>
          <p:cNvPr id="1026" name="Picture 2" descr="Køb Huyghe Brewery Delirium Nocturnum 8,5% 33cl her | Brygshoppen.dk">
            <a:extLst>
              <a:ext uri="{FF2B5EF4-FFF2-40B4-BE49-F238E27FC236}">
                <a16:creationId xmlns:a16="http://schemas.microsoft.com/office/drawing/2014/main" id="{6F5601D2-AB3B-DD41-BE7C-EA39D6783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6524">
            <a:off x="5499281" y="1669978"/>
            <a:ext cx="3105108" cy="441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357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73F0FB-AFC8-8746-A904-ED046EEA1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8" y="1196752"/>
            <a:ext cx="3852862" cy="5040560"/>
          </a:xfrm>
        </p:spPr>
        <p:txBody>
          <a:bodyPr numCol="1"/>
          <a:lstStyle/>
          <a:p>
            <a:r>
              <a:rPr lang="da-DK" sz="2400" dirty="0" err="1"/>
              <a:t>Antipsykotika</a:t>
            </a:r>
            <a:endParaRPr lang="da-DK" sz="2400" dirty="0"/>
          </a:p>
          <a:p>
            <a:r>
              <a:rPr lang="da-DK" sz="1800" b="0" dirty="0" err="1">
                <a:solidFill>
                  <a:srgbClr val="00B050"/>
                </a:solidFill>
              </a:rPr>
              <a:t>Quetiapin</a:t>
            </a:r>
            <a:endParaRPr lang="da-DK" sz="1800" b="0" dirty="0">
              <a:solidFill>
                <a:srgbClr val="00B050"/>
              </a:solidFill>
            </a:endParaRPr>
          </a:p>
          <a:p>
            <a:r>
              <a:rPr lang="da-DK" sz="1800" b="0" dirty="0" err="1">
                <a:solidFill>
                  <a:srgbClr val="00B050"/>
                </a:solidFill>
              </a:rPr>
              <a:t>Clozapin</a:t>
            </a:r>
            <a:endParaRPr lang="da-DK" sz="1800" b="0" dirty="0">
              <a:solidFill>
                <a:srgbClr val="00B050"/>
              </a:solidFill>
            </a:endParaRPr>
          </a:p>
          <a:p>
            <a:r>
              <a:rPr lang="da-DK" sz="1800" b="0" dirty="0" err="1">
                <a:solidFill>
                  <a:srgbClr val="FF0000"/>
                </a:solidFill>
              </a:rPr>
              <a:t>Haloperidol</a:t>
            </a:r>
            <a:r>
              <a:rPr lang="da-DK" sz="1800" b="0" dirty="0">
                <a:solidFill>
                  <a:srgbClr val="FF0000"/>
                </a:solidFill>
              </a:rPr>
              <a:t> (</a:t>
            </a:r>
            <a:r>
              <a:rPr lang="da-DK" sz="1800" b="0" dirty="0" err="1">
                <a:solidFill>
                  <a:srgbClr val="FF0000"/>
                </a:solidFill>
              </a:rPr>
              <a:t>seranase</a:t>
            </a:r>
            <a:r>
              <a:rPr lang="da-DK" sz="1800" b="0" dirty="0">
                <a:solidFill>
                  <a:srgbClr val="FF0000"/>
                </a:solidFill>
              </a:rPr>
              <a:t>)</a:t>
            </a:r>
          </a:p>
          <a:p>
            <a:r>
              <a:rPr lang="da-DK" sz="1800" b="0" dirty="0" err="1">
                <a:solidFill>
                  <a:srgbClr val="FF0000"/>
                </a:solidFill>
              </a:rPr>
              <a:t>Risperidone</a:t>
            </a:r>
            <a:endParaRPr lang="da-DK" sz="1800" b="0" dirty="0">
              <a:solidFill>
                <a:srgbClr val="FF0000"/>
              </a:solidFill>
            </a:endParaRPr>
          </a:p>
          <a:p>
            <a:r>
              <a:rPr lang="da-DK" sz="1800" b="0" dirty="0" err="1">
                <a:solidFill>
                  <a:srgbClr val="FF0000"/>
                </a:solidFill>
              </a:rPr>
              <a:t>Olanzapin</a:t>
            </a:r>
            <a:endParaRPr lang="da-DK" sz="1800" b="0" dirty="0">
              <a:solidFill>
                <a:srgbClr val="FF0000"/>
              </a:solidFill>
            </a:endParaRPr>
          </a:p>
          <a:p>
            <a:r>
              <a:rPr lang="da-DK" sz="1800" b="0" dirty="0" err="1">
                <a:solidFill>
                  <a:srgbClr val="FF0000"/>
                </a:solidFill>
              </a:rPr>
              <a:t>Aripripazol</a:t>
            </a:r>
            <a:endParaRPr lang="da-DK" sz="1800" b="0" dirty="0">
              <a:solidFill>
                <a:srgbClr val="FF0000"/>
              </a:solidFill>
            </a:endParaRPr>
          </a:p>
          <a:p>
            <a:endParaRPr lang="da-DK" sz="1800" b="0" dirty="0">
              <a:solidFill>
                <a:srgbClr val="00B050"/>
              </a:solidFill>
            </a:endParaRPr>
          </a:p>
          <a:p>
            <a:r>
              <a:rPr lang="da-DK" sz="2400" dirty="0"/>
              <a:t>Kvalme</a:t>
            </a:r>
            <a:endParaRPr lang="en-GB" sz="1800" b="0" dirty="0">
              <a:solidFill>
                <a:srgbClr val="00B050"/>
              </a:solidFill>
            </a:endParaRPr>
          </a:p>
          <a:p>
            <a:r>
              <a:rPr lang="en-GB" sz="1800" b="0" dirty="0">
                <a:solidFill>
                  <a:srgbClr val="00B050"/>
                </a:solidFill>
              </a:rPr>
              <a:t>Ondansetron (Zofran)</a:t>
            </a:r>
          </a:p>
          <a:p>
            <a:r>
              <a:rPr lang="en-GB" sz="1800" b="0" dirty="0" err="1">
                <a:solidFill>
                  <a:srgbClr val="00B050"/>
                </a:solidFill>
              </a:rPr>
              <a:t>Domperidon</a:t>
            </a:r>
            <a:endParaRPr lang="en-GB" sz="1800" b="0" dirty="0">
              <a:solidFill>
                <a:srgbClr val="00B050"/>
              </a:solidFill>
            </a:endParaRPr>
          </a:p>
          <a:p>
            <a:r>
              <a:rPr lang="en-GB" sz="1800" b="0" dirty="0">
                <a:solidFill>
                  <a:srgbClr val="FF0000"/>
                </a:solidFill>
              </a:rPr>
              <a:t>Prochlorperazine (Compazine)</a:t>
            </a:r>
          </a:p>
          <a:p>
            <a:r>
              <a:rPr lang="en-GB" sz="1800" b="0" dirty="0">
                <a:solidFill>
                  <a:srgbClr val="FF0000"/>
                </a:solidFill>
              </a:rPr>
              <a:t>Promethazine (Phenergan)</a:t>
            </a:r>
          </a:p>
          <a:p>
            <a:r>
              <a:rPr lang="en-GB" sz="1800" b="0" dirty="0">
                <a:solidFill>
                  <a:srgbClr val="FF0000"/>
                </a:solidFill>
              </a:rPr>
              <a:t>Metoclopramide</a:t>
            </a:r>
          </a:p>
          <a:p>
            <a:endParaRPr lang="en-GB" b="0" dirty="0">
              <a:solidFill>
                <a:srgbClr val="00B050"/>
              </a:solidFill>
            </a:endParaRPr>
          </a:p>
          <a:p>
            <a:endParaRPr lang="da-DK" dirty="0"/>
          </a:p>
          <a:p>
            <a:endParaRPr lang="da-D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F26B03-564B-F647-9FFC-58E7FBE41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Medicin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EE7463B-BE30-DE46-8ED4-14D41B4F9A99}"/>
              </a:ext>
            </a:extLst>
          </p:cNvPr>
          <p:cNvSpPr txBox="1">
            <a:spLocks/>
          </p:cNvSpPr>
          <p:nvPr/>
        </p:nvSpPr>
        <p:spPr bwMode="auto">
          <a:xfrm>
            <a:off x="5076056" y="1196752"/>
            <a:ext cx="3852862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None/>
              <a:defRPr sz="20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2pPr>
            <a:lvl3pPr marL="1022350" indent="-350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339850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4pPr>
            <a:lvl5pPr marL="16811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5pPr>
            <a:lvl6pPr marL="21383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6pPr>
            <a:lvl7pPr marL="25955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7pPr>
            <a:lvl8pPr marL="30527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8pPr>
            <a:lvl9pPr marL="35099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da-DK" sz="2800" kern="0" dirty="0"/>
              <a:t>Undgå</a:t>
            </a:r>
          </a:p>
          <a:p>
            <a:r>
              <a:rPr lang="da-DK" sz="2800" b="0" kern="0" dirty="0" err="1">
                <a:solidFill>
                  <a:srgbClr val="FF0000"/>
                </a:solidFill>
              </a:rPr>
              <a:t>Tramadol</a:t>
            </a:r>
            <a:r>
              <a:rPr lang="da-DK" sz="2800" b="0" kern="0" dirty="0">
                <a:solidFill>
                  <a:srgbClr val="FF0000"/>
                </a:solidFill>
              </a:rPr>
              <a:t> + MAO-B</a:t>
            </a:r>
          </a:p>
          <a:p>
            <a:endParaRPr lang="en-GB" b="0" kern="0" dirty="0">
              <a:solidFill>
                <a:srgbClr val="00B050"/>
              </a:solidFill>
            </a:endParaRPr>
          </a:p>
          <a:p>
            <a:endParaRPr lang="da-DK" kern="0" dirty="0"/>
          </a:p>
          <a:p>
            <a:endParaRPr lang="da-DK" kern="0" dirty="0"/>
          </a:p>
        </p:txBody>
      </p:sp>
    </p:spTree>
    <p:extLst>
      <p:ext uri="{BB962C8B-B14F-4D97-AF65-F5344CB8AC3E}">
        <p14:creationId xmlns:p14="http://schemas.microsoft.com/office/powerpoint/2010/main" val="2138200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C6FB31-60AB-6D40-918C-6FF98B542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Opsummering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1BD6104B-A0B2-B146-9071-8645459B278B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None/>
              <a:defRPr sz="20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2pPr>
            <a:lvl3pPr marL="1022350" indent="-350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339850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4pPr>
            <a:lvl5pPr marL="16811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5pPr>
            <a:lvl6pPr marL="21383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6pPr>
            <a:lvl7pPr marL="25955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7pPr>
            <a:lvl8pPr marL="30527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8pPr>
            <a:lvl9pPr marL="35099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da-DK" sz="2400" kern="0" dirty="0"/>
              <a:t>Degeneration af nerveceller i hjernen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b="0" kern="0" dirty="0"/>
              <a:t>Lav </a:t>
            </a:r>
            <a:r>
              <a:rPr lang="da-DK" sz="2400" b="0" kern="0" dirty="0" err="1"/>
              <a:t>dopamin</a:t>
            </a:r>
            <a:endParaRPr lang="da-DK" sz="2400" b="0" kern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b="0" kern="0" dirty="0"/>
              <a:t>Medicin: erstat/forstærk </a:t>
            </a:r>
            <a:r>
              <a:rPr lang="da-DK" sz="2400" b="0" kern="0" dirty="0" err="1"/>
              <a:t>dopamin</a:t>
            </a:r>
            <a:endParaRPr lang="da-DK" sz="2400" b="0" kern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b="0" u="sng" dirty="0"/>
              <a:t>Skal gives til tiden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b="0" u="sng" dirty="0"/>
          </a:p>
          <a:p>
            <a:r>
              <a:rPr lang="da-DK" sz="2400" dirty="0"/>
              <a:t>Problemstillinger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b="0" dirty="0"/>
              <a:t>Mave-tarm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b="0" kern="0" dirty="0"/>
              <a:t>Urin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b="0" dirty="0"/>
              <a:t>For lidt/for meget medicin</a:t>
            </a:r>
            <a:endParaRPr lang="da-DK" sz="2400" b="0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B62D06-7090-4544-8503-2E0D6DBADA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224">
            <a:off x="3819614" y="3050128"/>
            <a:ext cx="6421861" cy="428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8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A9AB15-1E44-2D4D-BC7A-049CA9496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98" y="228796"/>
            <a:ext cx="4106450" cy="636817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A8BBD-5FAC-B643-B40F-58E20BE1B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34" y="157452"/>
            <a:ext cx="4078179" cy="636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59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5DBDB2-252B-504F-9A33-FE2C08DFD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endParaRPr lang="da-DK" sz="5400" dirty="0"/>
          </a:p>
          <a:p>
            <a:pPr algn="ctr"/>
            <a:r>
              <a:rPr lang="da-DK" sz="5400" dirty="0">
                <a:solidFill>
                  <a:schemeClr val="accent1">
                    <a:lumMod val="75000"/>
                  </a:schemeClr>
                </a:solidFill>
              </a:rPr>
              <a:t>Spørgsmål?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43C75C-7C59-4141-99D9-4F482D157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23725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635FB9-10CD-D347-A26D-E961E6181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83336"/>
            <a:ext cx="3312368" cy="429132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44CCB46-CAE1-3F42-8289-6EE546AF9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Tak for nu!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479873-3700-8647-9155-A317AA8961BC}"/>
              </a:ext>
            </a:extLst>
          </p:cNvPr>
          <p:cNvSpPr txBox="1"/>
          <p:nvPr/>
        </p:nvSpPr>
        <p:spPr>
          <a:xfrm>
            <a:off x="1188406" y="5517232"/>
            <a:ext cx="7955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 err="1"/>
              <a:t>www.lægesider.dk</a:t>
            </a:r>
            <a:r>
              <a:rPr lang="da-DK" sz="4000" dirty="0"/>
              <a:t>/</a:t>
            </a:r>
            <a:r>
              <a:rPr lang="da-DK" sz="4000" dirty="0" err="1"/>
              <a:t>parkinson</a:t>
            </a:r>
            <a:endParaRPr lang="da-DK" sz="4000" dirty="0"/>
          </a:p>
        </p:txBody>
      </p:sp>
    </p:spTree>
    <p:extLst>
      <p:ext uri="{BB962C8B-B14F-4D97-AF65-F5344CB8AC3E}">
        <p14:creationId xmlns:p14="http://schemas.microsoft.com/office/powerpoint/2010/main" val="2529174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CEA043-AC64-5843-94F7-DCB4FAEDB0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224">
            <a:off x="3819614" y="3050128"/>
            <a:ext cx="6421861" cy="428124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115475-1F6D-0D4F-8A80-FC5DE2512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a-DK" sz="2800" dirty="0" err="1"/>
              <a:t>Levodopa</a:t>
            </a:r>
            <a:r>
              <a:rPr lang="da-DK" sz="2800" dirty="0"/>
              <a:t> = </a:t>
            </a:r>
            <a:r>
              <a:rPr lang="da-DK" sz="2800" dirty="0" err="1"/>
              <a:t>dopamin</a:t>
            </a:r>
            <a:endParaRPr lang="da-DK" sz="28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800" b="0" dirty="0" err="1"/>
              <a:t>Sinemet</a:t>
            </a:r>
            <a:r>
              <a:rPr lang="da-DK" sz="2800" b="0" dirty="0"/>
              <a:t> / </a:t>
            </a:r>
            <a:r>
              <a:rPr lang="da-DK" sz="2800" b="0" dirty="0" err="1"/>
              <a:t>Madopar</a:t>
            </a:r>
            <a:r>
              <a:rPr lang="da-DK" sz="2800" b="0" dirty="0"/>
              <a:t> / </a:t>
            </a:r>
            <a:r>
              <a:rPr lang="da-DK" sz="2800" b="0" dirty="0" err="1"/>
              <a:t>Stalevo</a:t>
            </a:r>
            <a:r>
              <a:rPr lang="da-DK" sz="2800" b="0" dirty="0"/>
              <a:t>*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800" b="0" dirty="0"/>
              <a:t>Erstatter egenproduktionen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800" b="0" dirty="0"/>
              <a:t>Hyppigste lægemiddel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800" b="0" dirty="0"/>
              <a:t>Tages 3 – 6 om dagen</a:t>
            </a:r>
          </a:p>
          <a:p>
            <a:endParaRPr lang="da-DK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A9F54C-7598-CE4A-9FDC-41035B71E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Medicin - </a:t>
            </a:r>
            <a:r>
              <a:rPr lang="da-DK" dirty="0" err="1"/>
              <a:t>Levodopa</a:t>
            </a:r>
            <a:endParaRPr lang="da-DK" b="0" dirty="0"/>
          </a:p>
        </p:txBody>
      </p:sp>
      <p:pic>
        <p:nvPicPr>
          <p:cNvPr id="1026" name="Picture 2" descr="hårde kapsler 50 + 12,5 mg ">
            <a:extLst>
              <a:ext uri="{FF2B5EF4-FFF2-40B4-BE49-F238E27FC236}">
                <a16:creationId xmlns:a16="http://schemas.microsoft.com/office/drawing/2014/main" id="{E24CEC2E-DEB1-FA44-985F-0FA34FD04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472" y="155784"/>
            <a:ext cx="575310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bletter 12,5+50 mg ">
            <a:extLst>
              <a:ext uri="{FF2B5EF4-FFF2-40B4-BE49-F238E27FC236}">
                <a16:creationId xmlns:a16="http://schemas.microsoft.com/office/drawing/2014/main" id="{4A3B27C9-DD2D-7D48-9C86-6294BE549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597" y="476672"/>
            <a:ext cx="4432934" cy="222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årde kapsler 50+12,5 mg ">
            <a:extLst>
              <a:ext uri="{FF2B5EF4-FFF2-40B4-BE49-F238E27FC236}">
                <a16:creationId xmlns:a16="http://schemas.microsoft.com/office/drawing/2014/main" id="{7E018F76-36C8-104E-872C-853C89DAA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5673" y1="33921" x2="21413" y2="55947"/>
                        <a14:backgroundMark x1="21413" y1="55947" x2="30243" y2="69163"/>
                        <a14:backgroundMark x1="51656" y1="30396" x2="75055" y2="39648"/>
                        <a14:backgroundMark x1="75055" y1="39648" x2="82561" y2="28194"/>
                        <a14:backgroundMark x1="82561" y1="28194" x2="65563" y2="22907"/>
                        <a14:backgroundMark x1="65563" y1="22907" x2="48124" y2="31278"/>
                        <a14:backgroundMark x1="48124" y1="31278" x2="45254" y2="55066"/>
                        <a14:backgroundMark x1="45254" y1="55066" x2="67770" y2="75330"/>
                        <a14:backgroundMark x1="67770" y1="75330" x2="76600" y2="79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147" y="1710166"/>
            <a:ext cx="2948558" cy="147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30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/>
              <a:t>Parkinsons</a:t>
            </a:r>
            <a:r>
              <a:rPr lang="da-DK" dirty="0"/>
              <a:t> sygdom</a:t>
            </a:r>
          </a:p>
          <a:p>
            <a:pPr marL="1012825" lvl="1" indent="-342900">
              <a:buFontTx/>
              <a:buChar char="-"/>
            </a:pPr>
            <a:r>
              <a:rPr lang="da-DK" dirty="0"/>
              <a:t>Hvad er det?</a:t>
            </a:r>
          </a:p>
          <a:p>
            <a:pPr marL="1012825" lvl="1" indent="-342900">
              <a:buFontTx/>
              <a:buChar char="-"/>
            </a:pPr>
            <a:r>
              <a:rPr lang="da-DK" dirty="0"/>
              <a:t>Hvordan ser patienten ud?</a:t>
            </a:r>
          </a:p>
          <a:p>
            <a:r>
              <a:rPr lang="da-DK" dirty="0"/>
              <a:t>Medicin til </a:t>
            </a:r>
            <a:r>
              <a:rPr lang="da-DK" dirty="0" err="1"/>
              <a:t>Parkinson</a:t>
            </a:r>
            <a:r>
              <a:rPr lang="da-DK" dirty="0"/>
              <a:t> patienten</a:t>
            </a:r>
          </a:p>
          <a:p>
            <a:pPr marL="1012825" lvl="1" indent="-342900">
              <a:buFontTx/>
              <a:buChar char="-"/>
            </a:pPr>
            <a:r>
              <a:rPr lang="da-DK" dirty="0"/>
              <a:t>Hvilken medicin?</a:t>
            </a:r>
          </a:p>
          <a:p>
            <a:pPr marL="1012825" lvl="1" indent="-342900">
              <a:buFontTx/>
              <a:buChar char="-"/>
            </a:pPr>
            <a:r>
              <a:rPr lang="da-DK" dirty="0"/>
              <a:t>Dosering og administration</a:t>
            </a:r>
          </a:p>
          <a:p>
            <a:pPr marL="1012825" lvl="1" indent="-342900">
              <a:buFontTx/>
              <a:buChar char="-"/>
            </a:pPr>
            <a:r>
              <a:rPr lang="da-DK" dirty="0"/>
              <a:t>Bivirkninger til medicinen</a:t>
            </a:r>
          </a:p>
          <a:p>
            <a:r>
              <a:rPr lang="da-DK" dirty="0"/>
              <a:t>Pleje af </a:t>
            </a:r>
            <a:r>
              <a:rPr lang="da-DK" dirty="0" err="1"/>
              <a:t>Parkinson</a:t>
            </a:r>
            <a:r>
              <a:rPr lang="da-DK" dirty="0"/>
              <a:t> patienten</a:t>
            </a:r>
          </a:p>
          <a:p>
            <a:pPr marL="1012825" lvl="1" indent="-342900">
              <a:buFontTx/>
              <a:buChar char="-"/>
            </a:pPr>
            <a:r>
              <a:rPr lang="da-DK" dirty="0"/>
              <a:t>Særlige forhold for </a:t>
            </a:r>
            <a:r>
              <a:rPr lang="da-DK" dirty="0" err="1"/>
              <a:t>Parkinson</a:t>
            </a:r>
            <a:r>
              <a:rPr lang="da-DK" dirty="0"/>
              <a:t> patienter</a:t>
            </a:r>
          </a:p>
          <a:p>
            <a:pPr marL="1012825" lvl="1" indent="-342900">
              <a:buFontTx/>
              <a:buChar char="-"/>
            </a:pPr>
            <a:r>
              <a:rPr lang="da-DK" dirty="0"/>
              <a:t>Hyppige symptomer/faldgruber</a:t>
            </a:r>
          </a:p>
          <a:p>
            <a:pPr marL="1012825" lvl="1" indent="-342900">
              <a:buFontTx/>
              <a:buChar char="-"/>
            </a:pPr>
            <a:endParaRPr lang="da-DK" dirty="0"/>
          </a:p>
          <a:p>
            <a:r>
              <a:rPr lang="da-DK" dirty="0"/>
              <a:t>Opsummering</a:t>
            </a:r>
          </a:p>
          <a:p>
            <a:pPr marL="1012825" lvl="1" indent="-342900">
              <a:buFontTx/>
              <a:buChar char="-"/>
            </a:pPr>
            <a:endParaRPr lang="da-DK" dirty="0"/>
          </a:p>
          <a:p>
            <a:pPr marL="1012825" lvl="1" indent="-342900">
              <a:buFontTx/>
              <a:buChar char="-"/>
            </a:pPr>
            <a:endParaRPr lang="da-DK" dirty="0"/>
          </a:p>
          <a:p>
            <a:pPr marL="1012825" lvl="1" indent="-342900">
              <a:buFontTx/>
              <a:buChar char="-"/>
            </a:pPr>
            <a:endParaRPr lang="da-DK" dirty="0"/>
          </a:p>
          <a:p>
            <a:pPr marL="1012825" lvl="1" indent="-342900">
              <a:buFontTx/>
              <a:buChar char="-"/>
            </a:pPr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Indhold</a:t>
            </a:r>
          </a:p>
        </p:txBody>
      </p:sp>
      <p:sp>
        <p:nvSpPr>
          <p:cNvPr id="4" name="Tekstfelt 3"/>
          <p:cNvSpPr txBox="1"/>
          <p:nvPr/>
        </p:nvSpPr>
        <p:spPr>
          <a:xfrm>
            <a:off x="2951071" y="6381328"/>
            <a:ext cx="3111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>
                <a:latin typeface="+mn-lt"/>
              </a:rPr>
              <a:t>Neurologisk afdeling – Hillerød</a:t>
            </a:r>
          </a:p>
        </p:txBody>
      </p:sp>
    </p:spTree>
    <p:extLst>
      <p:ext uri="{BB962C8B-B14F-4D97-AF65-F5344CB8AC3E}">
        <p14:creationId xmlns:p14="http://schemas.microsoft.com/office/powerpoint/2010/main" val="145120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CEA043-AC64-5843-94F7-DCB4FAEDB0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224">
            <a:off x="3819614" y="3050128"/>
            <a:ext cx="6421861" cy="428124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115475-1F6D-0D4F-8A80-FC5DE2512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800" b="0" dirty="0"/>
              <a:t>Fås som 50/12,5 (62,5) og 100/25 (125)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800" b="0" dirty="0"/>
              <a:t>Bør tages 30 – 60 min inden måltid eller 1 time efter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800" b="0" dirty="0"/>
              <a:t>Virker hurtigt, klinger af igen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800" b="0" dirty="0"/>
              <a:t>Fås også som depot eller hurtigere virkende (</a:t>
            </a:r>
            <a:r>
              <a:rPr lang="da-DK" sz="2800" b="0" dirty="0" err="1"/>
              <a:t>Quick</a:t>
            </a:r>
            <a:r>
              <a:rPr lang="da-DK" sz="2800" b="0" dirty="0"/>
              <a:t>)</a:t>
            </a:r>
          </a:p>
          <a:p>
            <a:endParaRPr lang="da-DK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A9F54C-7598-CE4A-9FDC-41035B71E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Medicin - </a:t>
            </a:r>
            <a:r>
              <a:rPr lang="da-DK" dirty="0" err="1"/>
              <a:t>Levodopa</a:t>
            </a:r>
            <a:endParaRPr lang="da-DK" b="0" dirty="0"/>
          </a:p>
        </p:txBody>
      </p:sp>
    </p:spTree>
    <p:extLst>
      <p:ext uri="{BB962C8B-B14F-4D97-AF65-F5344CB8AC3E}">
        <p14:creationId xmlns:p14="http://schemas.microsoft.com/office/powerpoint/2010/main" val="162109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CEA043-AC64-5843-94F7-DCB4FAEDB0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224">
            <a:off x="3819614" y="3050128"/>
            <a:ext cx="6421861" cy="428124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115475-1F6D-0D4F-8A80-FC5DE2512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400" dirty="0" err="1"/>
              <a:t>Dopaminagonister</a:t>
            </a:r>
            <a:r>
              <a:rPr lang="da-DK" sz="2400" dirty="0"/>
              <a:t> = virker som </a:t>
            </a:r>
            <a:r>
              <a:rPr lang="da-DK" sz="2400" dirty="0" err="1"/>
              <a:t>dopamin</a:t>
            </a:r>
            <a:endParaRPr lang="da-DK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300" b="0" dirty="0" err="1"/>
              <a:t>Ropinorol</a:t>
            </a:r>
            <a:r>
              <a:rPr lang="da-DK" sz="2300" b="0" dirty="0"/>
              <a:t>/</a:t>
            </a:r>
            <a:r>
              <a:rPr lang="da-DK" sz="2300" b="0" dirty="0" err="1"/>
              <a:t>pramipexol</a:t>
            </a:r>
            <a:r>
              <a:rPr lang="da-DK" sz="2300" b="0" dirty="0"/>
              <a:t>/</a:t>
            </a:r>
            <a:r>
              <a:rPr lang="da-DK" sz="2300" b="0" dirty="0" err="1"/>
              <a:t>rotigotin</a:t>
            </a:r>
            <a:r>
              <a:rPr lang="da-DK" sz="2300" b="0" dirty="0"/>
              <a:t>/</a:t>
            </a:r>
            <a:r>
              <a:rPr lang="da-DK" sz="2300" b="0" dirty="0" err="1"/>
              <a:t>apomorphin</a:t>
            </a:r>
            <a:endParaRPr lang="da-DK" sz="2300" b="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300" b="0" dirty="0"/>
              <a:t>Kan gives alene når man fortsat har </a:t>
            </a:r>
            <a:r>
              <a:rPr lang="da-DK" sz="2300" b="0" dirty="0" err="1"/>
              <a:t>produktionaf</a:t>
            </a:r>
            <a:r>
              <a:rPr lang="da-DK" sz="2300" b="0" dirty="0"/>
              <a:t> </a:t>
            </a:r>
            <a:r>
              <a:rPr lang="da-DK" sz="2300" b="0" dirty="0" err="1"/>
              <a:t>dopamin</a:t>
            </a:r>
            <a:r>
              <a:rPr lang="da-DK" sz="2300" b="0" dirty="0"/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300" b="0" dirty="0"/>
              <a:t>Tages hyppigst 1 gang dagligt om morgenen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300" b="0" dirty="0"/>
              <a:t>Skal synkes hele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300" b="0" dirty="0"/>
              <a:t>Større doser bør ikke stoppes fra den ene dag til den anden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300" b="0" dirty="0"/>
              <a:t>Virker i længere tid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b="0" dirty="0"/>
          </a:p>
          <a:p>
            <a:endParaRPr lang="da-DK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A9F54C-7598-CE4A-9FDC-41035B71E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Medicin </a:t>
            </a:r>
            <a:r>
              <a:rPr lang="da-DK" sz="1600" b="0" dirty="0"/>
              <a:t>– </a:t>
            </a:r>
            <a:r>
              <a:rPr lang="da-DK" sz="1600" b="0" dirty="0" err="1"/>
              <a:t>Dopainagonister</a:t>
            </a:r>
            <a:endParaRPr lang="da-DK" b="0" dirty="0"/>
          </a:p>
        </p:txBody>
      </p:sp>
      <p:pic>
        <p:nvPicPr>
          <p:cNvPr id="2050" name="Picture 2" descr="tabletter 0,088 mg ">
            <a:extLst>
              <a:ext uri="{FF2B5EF4-FFF2-40B4-BE49-F238E27FC236}">
                <a16:creationId xmlns:a16="http://schemas.microsoft.com/office/drawing/2014/main" id="{D964DA69-A6ED-2945-B1C9-D86433269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55" y="4336901"/>
            <a:ext cx="575310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pottabletter 2 mg ">
            <a:extLst>
              <a:ext uri="{FF2B5EF4-FFF2-40B4-BE49-F238E27FC236}">
                <a16:creationId xmlns:a16="http://schemas.microsoft.com/office/drawing/2014/main" id="{8F574D6B-5C7A-EF40-9F41-E4B165930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2" b="89868" l="7947" r="89845">
                        <a14:foregroundMark x1="7947" y1="54626" x2="7947" y2="54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581" y="5123282"/>
            <a:ext cx="3092574" cy="154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42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CEA043-AC64-5843-94F7-DCB4FAEDB0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224">
            <a:off x="3819614" y="3050128"/>
            <a:ext cx="6421861" cy="428124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115475-1F6D-0D4F-8A80-FC5DE2512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400" dirty="0"/>
              <a:t>MAO-B/COMT-</a:t>
            </a:r>
            <a:r>
              <a:rPr lang="da-DK" sz="2400" dirty="0" err="1"/>
              <a:t>hæmmere</a:t>
            </a:r>
            <a:r>
              <a:rPr lang="da-DK" sz="2400" dirty="0"/>
              <a:t> = får </a:t>
            </a:r>
            <a:r>
              <a:rPr lang="da-DK" sz="2400" dirty="0" err="1"/>
              <a:t>dopamin</a:t>
            </a:r>
            <a:r>
              <a:rPr lang="da-DK" sz="2400" dirty="0"/>
              <a:t> til virke længere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400" b="0" dirty="0" err="1"/>
              <a:t>Selegilin</a:t>
            </a:r>
            <a:r>
              <a:rPr lang="da-DK" sz="2400" b="0" dirty="0"/>
              <a:t> / </a:t>
            </a:r>
            <a:r>
              <a:rPr lang="da-DK" sz="2400" b="0" dirty="0" err="1"/>
              <a:t>Rasagilin</a:t>
            </a:r>
            <a:r>
              <a:rPr lang="da-DK" sz="2400" b="0" dirty="0"/>
              <a:t> / </a:t>
            </a:r>
            <a:r>
              <a:rPr lang="da-DK" sz="2400" b="0" dirty="0" err="1"/>
              <a:t>Entacapone</a:t>
            </a:r>
            <a:endParaRPr lang="da-DK" sz="2400" b="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400" b="0" dirty="0"/>
              <a:t>MAO-B x 1 dagligt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400" b="0" dirty="0"/>
              <a:t>COMT sammen med </a:t>
            </a:r>
            <a:r>
              <a:rPr lang="da-DK" sz="2400" b="0" dirty="0" err="1"/>
              <a:t>levodopa</a:t>
            </a:r>
            <a:endParaRPr lang="da-DK" sz="2400" b="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b="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b="0" dirty="0"/>
          </a:p>
          <a:p>
            <a:endParaRPr lang="da-D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A9F54C-7598-CE4A-9FDC-41035B71E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Medicin </a:t>
            </a:r>
            <a:r>
              <a:rPr lang="da-DK" sz="1600" b="0" dirty="0"/>
              <a:t>– MAO-B/COMT-</a:t>
            </a:r>
            <a:r>
              <a:rPr lang="da-DK" sz="1600" b="0" dirty="0" err="1"/>
              <a:t>hæmmere</a:t>
            </a:r>
            <a:r>
              <a:rPr lang="da-DK" sz="1600" b="0" dirty="0"/>
              <a:t> </a:t>
            </a:r>
            <a:endParaRPr lang="da-DK" b="0" dirty="0"/>
          </a:p>
        </p:txBody>
      </p:sp>
      <p:pic>
        <p:nvPicPr>
          <p:cNvPr id="3074" name="Picture 2" descr="tabletter 5 mg ">
            <a:extLst>
              <a:ext uri="{FF2B5EF4-FFF2-40B4-BE49-F238E27FC236}">
                <a16:creationId xmlns:a16="http://schemas.microsoft.com/office/drawing/2014/main" id="{17453A5B-285A-6A44-80C6-28E35821A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6550" y="3980103"/>
            <a:ext cx="575310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abletter 200 mg ">
            <a:extLst>
              <a:ext uri="{FF2B5EF4-FFF2-40B4-BE49-F238E27FC236}">
                <a16:creationId xmlns:a16="http://schemas.microsoft.com/office/drawing/2014/main" id="{FD71455A-312B-6C4B-9A40-A8F400D06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160171"/>
            <a:ext cx="5128493" cy="256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76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6052A2-E48E-514F-895F-7E4F8C4BE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Medicin </a:t>
            </a:r>
            <a:r>
              <a:rPr lang="da-DK" sz="1600" b="0" dirty="0"/>
              <a:t>– Bivirkninger, undermedicinering</a:t>
            </a:r>
            <a:endParaRPr lang="da-DK" b="0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032DA1E-F4B1-D141-B2A9-D95757C1CB42}"/>
              </a:ext>
            </a:extLst>
          </p:cNvPr>
          <p:cNvSpPr txBox="1">
            <a:spLocks/>
          </p:cNvSpPr>
          <p:nvPr/>
        </p:nvSpPr>
        <p:spPr bwMode="auto">
          <a:xfrm>
            <a:off x="704060" y="1412776"/>
            <a:ext cx="7036292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None/>
              <a:defRPr sz="20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2pPr>
            <a:lvl3pPr marL="1022350" indent="-350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339850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4pPr>
            <a:lvl5pPr marL="16811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5pPr>
            <a:lvl6pPr marL="21383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6pPr>
            <a:lvl7pPr marL="25955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7pPr>
            <a:lvl8pPr marL="30527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8pPr>
            <a:lvl9pPr marL="35099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da-DK" sz="2400" kern="0" dirty="0"/>
              <a:t>Svingninger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b="0" kern="0" dirty="0"/>
              <a:t>Med dosis i kroppen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b="0" i="1" kern="0" dirty="0"/>
              <a:t>Længere sygdomsvarighed, flere fluktuationer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b="0" i="1" kern="0" dirty="0"/>
          </a:p>
          <a:p>
            <a:r>
              <a:rPr lang="da-DK" sz="2400" i="1" kern="0" dirty="0"/>
              <a:t>OFF-fænomener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b="0" kern="0" dirty="0"/>
              <a:t>Fastfrysning under gang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b="0" kern="0" dirty="0"/>
              <a:t>Smertefuld fastfrysninger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b="0" kern="0" dirty="0"/>
              <a:t>Nedtrykthed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b="0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15EFCE-6B7F-E545-9062-0170FFCE3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212976"/>
            <a:ext cx="3068960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0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5DBDB2-252B-504F-9A33-FE2C08DFD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endParaRPr lang="da-DK" sz="5400" dirty="0"/>
          </a:p>
          <a:p>
            <a:pPr algn="ctr"/>
            <a:r>
              <a:rPr lang="da-DK" sz="5400" dirty="0">
                <a:solidFill>
                  <a:schemeClr val="accent1">
                    <a:lumMod val="75000"/>
                  </a:schemeClr>
                </a:solidFill>
              </a:rPr>
              <a:t>Spørgsmål?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43C75C-7C59-4141-99D9-4F482D157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92987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indhold 1">
            <a:extLst>
              <a:ext uri="{FF2B5EF4-FFF2-40B4-BE49-F238E27FC236}">
                <a16:creationId xmlns:a16="http://schemas.microsoft.com/office/drawing/2014/main" id="{FD79BD7B-4DA5-FB47-9158-C3681B69EDCA}"/>
              </a:ext>
            </a:extLst>
          </p:cNvPr>
          <p:cNvSpPr txBox="1">
            <a:spLocks/>
          </p:cNvSpPr>
          <p:nvPr/>
        </p:nvSpPr>
        <p:spPr bwMode="auto">
          <a:xfrm>
            <a:off x="971600" y="1540458"/>
            <a:ext cx="8061325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None/>
              <a:defRPr sz="20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2pPr>
            <a:lvl3pPr marL="1022350" indent="-350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339850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4pPr>
            <a:lvl5pPr marL="16811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5pPr>
            <a:lvl6pPr marL="21383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6pPr>
            <a:lvl7pPr marL="25955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7pPr>
            <a:lvl8pPr marL="30527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8pPr>
            <a:lvl9pPr marL="35099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da-DK" kern="0" dirty="0"/>
              <a:t>Degeneration af celler</a:t>
            </a:r>
          </a:p>
          <a:p>
            <a:r>
              <a:rPr lang="da-DK" b="0" kern="0" dirty="0"/>
              <a:t>Især </a:t>
            </a:r>
            <a:r>
              <a:rPr lang="da-DK" b="0" kern="0" dirty="0" err="1"/>
              <a:t>dopaminproducerende</a:t>
            </a:r>
            <a:endParaRPr lang="da-DK" b="0" kern="0" dirty="0"/>
          </a:p>
          <a:p>
            <a:endParaRPr lang="da-DK" b="0" kern="0" dirty="0"/>
          </a:p>
          <a:p>
            <a:r>
              <a:rPr lang="da-DK" b="0" kern="0" dirty="0"/>
              <a:t>Rammer hele kroppen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0" kern="0" dirty="0"/>
              <a:t>Bevægelse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0" kern="0" dirty="0"/>
              <a:t>Autonome funktioner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0" kern="0" dirty="0"/>
              <a:t>Tanker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b="0" kern="0" dirty="0"/>
          </a:p>
          <a:p>
            <a:r>
              <a:rPr lang="da-DK" b="0" kern="0" dirty="0"/>
              <a:t>Ofte asymmetrisk</a:t>
            </a:r>
          </a:p>
          <a:p>
            <a:pPr marL="1012825" lvl="1" indent="-342900">
              <a:buFontTx/>
              <a:buChar char="-"/>
            </a:pPr>
            <a:endParaRPr lang="da-DK" b="0" kern="0" dirty="0"/>
          </a:p>
          <a:p>
            <a:pPr marL="1012825" lvl="1" indent="-342900">
              <a:buFontTx/>
              <a:buChar char="-"/>
            </a:pPr>
            <a:endParaRPr lang="da-DK" b="0" kern="0" dirty="0"/>
          </a:p>
          <a:p>
            <a:pPr marL="1012825" lvl="1" indent="-342900">
              <a:buFontTx/>
              <a:buChar char="-"/>
            </a:pPr>
            <a:endParaRPr lang="da-DK" b="0" kern="0" dirty="0"/>
          </a:p>
          <a:p>
            <a:pPr marL="1012825" lvl="1" indent="-342900">
              <a:buFontTx/>
              <a:buChar char="-"/>
            </a:pPr>
            <a:endParaRPr lang="da-DK" b="0" kern="0" dirty="0"/>
          </a:p>
        </p:txBody>
      </p:sp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  <a:p>
            <a:pPr marL="342900" indent="-342900">
              <a:buFontTx/>
              <a:buChar char="-"/>
            </a:pPr>
            <a:endParaRPr lang="da-DK" dirty="0"/>
          </a:p>
          <a:p>
            <a:pPr marL="342900" indent="-342900">
              <a:buFontTx/>
              <a:buChar char="-"/>
            </a:pPr>
            <a:endParaRPr lang="da-DK" dirty="0"/>
          </a:p>
          <a:p>
            <a:pPr marL="342900" indent="-342900">
              <a:buFontTx/>
              <a:buChar char="-"/>
            </a:pPr>
            <a:endParaRPr lang="da-DK" dirty="0"/>
          </a:p>
          <a:p>
            <a:pPr marL="342900" indent="-342900">
              <a:buFontTx/>
              <a:buChar char="-"/>
            </a:pPr>
            <a:endParaRPr lang="da-DK" dirty="0"/>
          </a:p>
          <a:p>
            <a:pPr marL="342900" indent="-342900">
              <a:buFontTx/>
              <a:buChar char="-"/>
            </a:pPr>
            <a:endParaRPr lang="da-DK" dirty="0"/>
          </a:p>
          <a:p>
            <a:pPr marL="342900" indent="-342900">
              <a:buFontTx/>
              <a:buChar char="-"/>
            </a:pPr>
            <a:endParaRPr lang="da-DK" dirty="0"/>
          </a:p>
          <a:p>
            <a:pPr marL="342900" indent="-342900">
              <a:buFontTx/>
              <a:buChar char="-"/>
            </a:pPr>
            <a:endParaRPr lang="da-DK" dirty="0"/>
          </a:p>
          <a:p>
            <a:pPr marL="342900" indent="-342900">
              <a:buFontTx/>
              <a:buChar char="-"/>
            </a:pPr>
            <a:endParaRPr lang="da-DK" dirty="0"/>
          </a:p>
          <a:p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Parkinsons</a:t>
            </a:r>
            <a:r>
              <a:rPr lang="da-DK" dirty="0"/>
              <a:t> sygdom </a:t>
            </a:r>
            <a:r>
              <a:rPr lang="da-DK" sz="1600" b="0" dirty="0"/>
              <a:t>– Hvad er det?</a:t>
            </a:r>
            <a:endParaRPr lang="da-DK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89FA43-63D6-FF45-A138-6264597935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7260" y1="10054" x2="47260" y2="100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09" t="4839" r="18778" b="11291"/>
          <a:stretch/>
        </p:blipFill>
        <p:spPr>
          <a:xfrm>
            <a:off x="5387583" y="2717734"/>
            <a:ext cx="2376264" cy="166980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95118D-14AF-C848-8BF1-54ED12585BB9}"/>
              </a:ext>
            </a:extLst>
          </p:cNvPr>
          <p:cNvSpPr txBox="1"/>
          <p:nvPr/>
        </p:nvSpPr>
        <p:spPr>
          <a:xfrm>
            <a:off x="7180871" y="2500978"/>
            <a:ext cx="1670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 err="1">
                <a:solidFill>
                  <a:schemeClr val="accent1">
                    <a:lumMod val="50000"/>
                  </a:schemeClr>
                </a:solidFill>
              </a:rPr>
              <a:t>Substantia</a:t>
            </a:r>
            <a:r>
              <a:rPr lang="da-DK" sz="2000" dirty="0"/>
              <a:t> </a:t>
            </a:r>
            <a:r>
              <a:rPr lang="da-DK" sz="2000" dirty="0" err="1">
                <a:solidFill>
                  <a:schemeClr val="accent1">
                    <a:lumMod val="50000"/>
                  </a:schemeClr>
                </a:solidFill>
              </a:rPr>
              <a:t>Nigra</a:t>
            </a:r>
            <a:endParaRPr lang="da-DK" sz="20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*</a:t>
            </a:r>
            <a:r>
              <a:rPr lang="da-DK" dirty="0" err="1">
                <a:solidFill>
                  <a:schemeClr val="accent1">
                    <a:lumMod val="50000"/>
                  </a:schemeClr>
                </a:solidFill>
              </a:rPr>
              <a:t>Dopamin</a:t>
            </a: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7EE75-2F0D-104D-ADCE-9230BA32C044}"/>
              </a:ext>
            </a:extLst>
          </p:cNvPr>
          <p:cNvSpPr txBox="1"/>
          <p:nvPr/>
        </p:nvSpPr>
        <p:spPr>
          <a:xfrm>
            <a:off x="4767177" y="4275127"/>
            <a:ext cx="3037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err="1">
                <a:solidFill>
                  <a:schemeClr val="accent1">
                    <a:lumMod val="50000"/>
                  </a:schemeClr>
                </a:solidFill>
              </a:rPr>
              <a:t>Nigrostriatale</a:t>
            </a:r>
            <a:r>
              <a:rPr lang="da-DK" sz="2400" dirty="0">
                <a:solidFill>
                  <a:schemeClr val="accent1">
                    <a:lumMod val="50000"/>
                  </a:schemeClr>
                </a:solidFill>
              </a:rPr>
              <a:t> baner</a:t>
            </a:r>
            <a:endParaRPr lang="da-DK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7D1E42-A351-8242-9B10-E9FFF7AFCB18}"/>
              </a:ext>
            </a:extLst>
          </p:cNvPr>
          <p:cNvSpPr txBox="1"/>
          <p:nvPr/>
        </p:nvSpPr>
        <p:spPr>
          <a:xfrm>
            <a:off x="4299683" y="2742040"/>
            <a:ext cx="1670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 err="1">
                <a:solidFill>
                  <a:schemeClr val="accent1">
                    <a:lumMod val="50000"/>
                  </a:schemeClr>
                </a:solidFill>
              </a:rPr>
              <a:t>Striatum</a:t>
            </a:r>
            <a:endParaRPr lang="da-DK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97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  <p:bldP spid="6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039EB35-C5F0-B142-80AC-397DD8C8C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12" y="1928428"/>
            <a:ext cx="5007608" cy="384019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4C006C-03E1-1349-A809-BFCA00C64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da-DK" dirty="0"/>
              <a:t>Symptomer (motoriske)</a:t>
            </a:r>
          </a:p>
          <a:p>
            <a:pPr marL="1012825" lvl="1" indent="-342900">
              <a:buFontTx/>
              <a:buChar char="-"/>
            </a:pPr>
            <a:r>
              <a:rPr lang="da-DK" dirty="0"/>
              <a:t>Langsommelighed *</a:t>
            </a:r>
          </a:p>
          <a:p>
            <a:pPr marL="1012825" lvl="1" indent="-342900">
              <a:buFontTx/>
              <a:buChar char="-"/>
            </a:pPr>
            <a:r>
              <a:rPr lang="da-DK" dirty="0" err="1"/>
              <a:t>Tremor</a:t>
            </a:r>
            <a:r>
              <a:rPr lang="da-DK" dirty="0"/>
              <a:t> (langsom, undertrykkes ved bevægelse)</a:t>
            </a:r>
          </a:p>
          <a:p>
            <a:pPr marL="1012825" lvl="1" indent="-342900">
              <a:buFontTx/>
              <a:buChar char="-"/>
            </a:pPr>
            <a:r>
              <a:rPr lang="da-DK" dirty="0"/>
              <a:t>Stivhed/rigiditet</a:t>
            </a:r>
          </a:p>
          <a:p>
            <a:pPr marL="1012825" lvl="1" indent="-342900">
              <a:buFontTx/>
              <a:buChar char="-"/>
            </a:pPr>
            <a:r>
              <a:rPr lang="da-DK" dirty="0"/>
              <a:t>Dårlig balance</a:t>
            </a:r>
          </a:p>
          <a:p>
            <a:pPr marL="342900" indent="-342900">
              <a:buFontTx/>
              <a:buChar char="-"/>
            </a:pPr>
            <a:r>
              <a:rPr lang="da-DK" dirty="0"/>
              <a:t>Symptomer (non-motoriske)</a:t>
            </a:r>
          </a:p>
          <a:p>
            <a:pPr marL="1012825" lvl="1" indent="-342900">
              <a:buFontTx/>
              <a:buChar char="-"/>
            </a:pPr>
            <a:r>
              <a:rPr lang="da-DK" dirty="0"/>
              <a:t>Nedsat smags/lugtesans</a:t>
            </a:r>
          </a:p>
          <a:p>
            <a:pPr marL="1012825" lvl="1" indent="-342900">
              <a:buFontTx/>
              <a:buChar char="-"/>
            </a:pPr>
            <a:r>
              <a:rPr lang="da-DK" dirty="0"/>
              <a:t>Søvnforstyrrelser</a:t>
            </a:r>
          </a:p>
          <a:p>
            <a:pPr marL="1012825" lvl="1" indent="-342900">
              <a:buFontTx/>
              <a:buChar char="-"/>
            </a:pPr>
            <a:r>
              <a:rPr lang="da-DK" dirty="0"/>
              <a:t>Mave/urinveje</a:t>
            </a:r>
          </a:p>
          <a:p>
            <a:pPr marL="1012825" lvl="1" indent="-342900">
              <a:buFontTx/>
              <a:buChar char="-"/>
            </a:pPr>
            <a:r>
              <a:rPr lang="da-DK" dirty="0"/>
              <a:t>Træthed</a:t>
            </a:r>
          </a:p>
          <a:p>
            <a:pPr marL="1012825" lvl="1" indent="-342900">
              <a:buFontTx/>
              <a:buChar char="-"/>
            </a:pPr>
            <a:r>
              <a:rPr lang="da-DK" dirty="0"/>
              <a:t>Psykiske</a:t>
            </a:r>
          </a:p>
          <a:p>
            <a:pPr marL="1012825" lvl="1" indent="-342900">
              <a:buFontTx/>
              <a:buChar char="-"/>
            </a:pPr>
            <a:r>
              <a:rPr lang="da-DK" dirty="0" err="1"/>
              <a:t>Savlen</a:t>
            </a:r>
            <a:endParaRPr lang="da-DK" dirty="0"/>
          </a:p>
          <a:p>
            <a:endParaRPr lang="da-D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904130-237A-F649-9BB7-10B1000BB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304799"/>
            <a:ext cx="6733182" cy="758825"/>
          </a:xfrm>
        </p:spPr>
        <p:txBody>
          <a:bodyPr/>
          <a:lstStyle/>
          <a:p>
            <a:r>
              <a:rPr lang="da-DK" dirty="0" err="1"/>
              <a:t>Parkinsons</a:t>
            </a:r>
            <a:r>
              <a:rPr lang="da-DK" dirty="0"/>
              <a:t> sygdom </a:t>
            </a:r>
            <a:r>
              <a:rPr lang="da-DK" sz="1600" dirty="0"/>
              <a:t>– </a:t>
            </a:r>
            <a:r>
              <a:rPr lang="da-DK" sz="1600" b="0" dirty="0"/>
              <a:t>Hvordan ser det ud?</a:t>
            </a:r>
            <a:endParaRPr lang="da-DK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8FC19-3107-3244-8F40-F3F745497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935" y="2573524"/>
            <a:ext cx="5316578" cy="2990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4B46AF-8D87-9C4A-9FC5-33B8D7B407F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94" y="2123457"/>
            <a:ext cx="6544311" cy="38907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FF181D-A6FF-7847-BA94-93B3AD6894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872" y="2132855"/>
            <a:ext cx="5541399" cy="41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5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CEA043-AC64-5843-94F7-DCB4FAEDB0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224">
            <a:off x="3819614" y="3050128"/>
            <a:ext cx="6421861" cy="428124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115475-1F6D-0D4F-8A80-FC5DE2512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/>
              <a:t>Levodopa</a:t>
            </a:r>
            <a:r>
              <a:rPr lang="da-DK" dirty="0"/>
              <a:t> =&gt; </a:t>
            </a:r>
            <a:r>
              <a:rPr lang="da-DK" dirty="0" err="1"/>
              <a:t>dopamin</a:t>
            </a: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0" dirty="0"/>
              <a:t>Erstatter egenproduktionen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0" dirty="0" err="1"/>
              <a:t>Sinemet</a:t>
            </a:r>
            <a:r>
              <a:rPr lang="da-DK" b="0" dirty="0"/>
              <a:t>/</a:t>
            </a:r>
            <a:r>
              <a:rPr lang="da-DK" b="0" dirty="0" err="1"/>
              <a:t>Madopar</a:t>
            </a:r>
            <a:r>
              <a:rPr lang="da-DK" b="0" dirty="0"/>
              <a:t>/</a:t>
            </a:r>
            <a:r>
              <a:rPr lang="da-DK" b="0" dirty="0" err="1"/>
              <a:t>Stalevo</a:t>
            </a:r>
            <a:r>
              <a:rPr lang="da-DK" b="0" dirty="0"/>
              <a:t>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0" dirty="0"/>
              <a:t>Fås også som depot </a:t>
            </a:r>
          </a:p>
          <a:p>
            <a:endParaRPr lang="da-DK" b="0" dirty="0"/>
          </a:p>
          <a:p>
            <a:r>
              <a:rPr lang="da-DK" dirty="0" err="1"/>
              <a:t>Dopaminagonister</a:t>
            </a:r>
            <a:r>
              <a:rPr lang="da-DK" dirty="0"/>
              <a:t> = virker som </a:t>
            </a:r>
            <a:r>
              <a:rPr lang="da-DK" dirty="0" err="1"/>
              <a:t>dopamin</a:t>
            </a: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0" dirty="0"/>
              <a:t>Især hos yngre der stadig har let produktion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0" dirty="0" err="1"/>
              <a:t>Ropinorol</a:t>
            </a:r>
            <a:r>
              <a:rPr lang="da-DK" b="0" dirty="0"/>
              <a:t>/</a:t>
            </a:r>
            <a:r>
              <a:rPr lang="da-DK" b="0" dirty="0" err="1"/>
              <a:t>pramipexol</a:t>
            </a:r>
            <a:r>
              <a:rPr lang="da-DK" b="0" dirty="0"/>
              <a:t>/</a:t>
            </a:r>
            <a:r>
              <a:rPr lang="da-DK" b="0" dirty="0" err="1"/>
              <a:t>rotigotin</a:t>
            </a:r>
            <a:r>
              <a:rPr lang="da-DK" b="0" dirty="0"/>
              <a:t>/</a:t>
            </a:r>
            <a:r>
              <a:rPr lang="da-DK" b="0" dirty="0" err="1"/>
              <a:t>apomorphin</a:t>
            </a:r>
            <a:endParaRPr lang="da-DK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0" dirty="0"/>
              <a:t>Længere virkningstid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b="0" dirty="0"/>
          </a:p>
          <a:p>
            <a:r>
              <a:rPr lang="da-DK" dirty="0"/>
              <a:t>MAO-B/COMT-</a:t>
            </a:r>
            <a:r>
              <a:rPr lang="da-DK" dirty="0" err="1"/>
              <a:t>hæmmere</a:t>
            </a: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0" dirty="0"/>
              <a:t>Hæmmer nedbrydning af </a:t>
            </a:r>
            <a:r>
              <a:rPr lang="da-DK" b="0" dirty="0" err="1"/>
              <a:t>dopamin</a:t>
            </a:r>
            <a:endParaRPr lang="da-DK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0" dirty="0" err="1"/>
              <a:t>Selegilin</a:t>
            </a:r>
            <a:r>
              <a:rPr lang="da-DK" b="0" dirty="0"/>
              <a:t>/</a:t>
            </a:r>
            <a:r>
              <a:rPr lang="da-DK" b="0" dirty="0" err="1"/>
              <a:t>Entacapton</a:t>
            </a:r>
            <a:r>
              <a:rPr lang="da-DK" b="0" dirty="0"/>
              <a:t>(</a:t>
            </a:r>
            <a:r>
              <a:rPr lang="da-DK" b="0" dirty="0" err="1"/>
              <a:t>Comtess</a:t>
            </a:r>
            <a:r>
              <a:rPr lang="da-DK" b="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b="0" dirty="0"/>
          </a:p>
          <a:p>
            <a:endParaRPr lang="da-D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A9F54C-7598-CE4A-9FDC-41035B71E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Medicin </a:t>
            </a:r>
            <a:r>
              <a:rPr lang="da-DK" sz="1600" b="0" dirty="0"/>
              <a:t>– Hvilken medicin får de?</a:t>
            </a:r>
            <a:endParaRPr lang="da-DK" b="0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9FD7D87C-A8B8-1B4E-8F7E-C3B38218D8B6}"/>
              </a:ext>
            </a:extLst>
          </p:cNvPr>
          <p:cNvSpPr/>
          <p:nvPr/>
        </p:nvSpPr>
        <p:spPr bwMode="auto">
          <a:xfrm rot="10800000">
            <a:off x="4932040" y="1861563"/>
            <a:ext cx="1296144" cy="648072"/>
          </a:xfrm>
          <a:prstGeom prst="rightArrow">
            <a:avLst>
              <a:gd name="adj1" fmla="val 50000"/>
              <a:gd name="adj2" fmla="val 83594"/>
            </a:avLst>
          </a:prstGeom>
          <a:solidFill>
            <a:schemeClr val="tx1"/>
          </a:solidFill>
          <a:ln w="952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1" i="0" u="none" strike="noStrike" cap="none" normalizeH="0" baseline="0">
              <a:ln>
                <a:noFill/>
              </a:ln>
              <a:solidFill>
                <a:srgbClr val="5F6062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932EB5AB-29E1-6248-943B-2023F0AAE2A0}"/>
              </a:ext>
            </a:extLst>
          </p:cNvPr>
          <p:cNvSpPr/>
          <p:nvPr/>
        </p:nvSpPr>
        <p:spPr bwMode="auto">
          <a:xfrm rot="10800000">
            <a:off x="6588224" y="3501008"/>
            <a:ext cx="1296144" cy="648072"/>
          </a:xfrm>
          <a:prstGeom prst="rightArrow">
            <a:avLst>
              <a:gd name="adj1" fmla="val 50000"/>
              <a:gd name="adj2" fmla="val 83594"/>
            </a:avLst>
          </a:prstGeom>
          <a:solidFill>
            <a:schemeClr val="tx1"/>
          </a:solidFill>
          <a:ln w="952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1" i="0" u="none" strike="noStrike" cap="none" normalizeH="0" baseline="0">
              <a:ln>
                <a:noFill/>
              </a:ln>
              <a:solidFill>
                <a:srgbClr val="5F606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24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CEA043-AC64-5843-94F7-DCB4FAEDB0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224">
            <a:off x="3819614" y="3050128"/>
            <a:ext cx="6421861" cy="428124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115475-1F6D-0D4F-8A80-FC5DE2512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3200" b="0" dirty="0" err="1"/>
              <a:t>Levodopa</a:t>
            </a:r>
            <a:r>
              <a:rPr lang="da-DK" sz="3200" b="0" dirty="0"/>
              <a:t> = ”falsk” </a:t>
            </a:r>
            <a:r>
              <a:rPr lang="da-DK" sz="3200" b="0" dirty="0" err="1"/>
              <a:t>dopamin</a:t>
            </a:r>
            <a:endParaRPr lang="da-DK" sz="3200" b="0" dirty="0"/>
          </a:p>
          <a:p>
            <a:endParaRPr lang="da-DK" sz="3200" b="0" dirty="0"/>
          </a:p>
          <a:p>
            <a:r>
              <a:rPr lang="da-DK" sz="3200" b="0" dirty="0" err="1"/>
              <a:t>Dopaminagonister</a:t>
            </a:r>
            <a:r>
              <a:rPr lang="da-DK" sz="3200" b="0" dirty="0"/>
              <a:t> </a:t>
            </a:r>
          </a:p>
          <a:p>
            <a:r>
              <a:rPr lang="da-DK" sz="3200" b="0" dirty="0"/>
              <a:t>= andet stof der virker som </a:t>
            </a:r>
            <a:r>
              <a:rPr lang="da-DK" sz="3200" b="0" dirty="0" err="1"/>
              <a:t>dopamin</a:t>
            </a:r>
            <a:endParaRPr lang="da-DK" sz="3200" b="0" dirty="0"/>
          </a:p>
          <a:p>
            <a:endParaRPr lang="da-DK" sz="3200" b="0" dirty="0"/>
          </a:p>
          <a:p>
            <a:r>
              <a:rPr lang="da-DK" sz="3200" b="0" dirty="0"/>
              <a:t>MAO-B/COMT-</a:t>
            </a:r>
            <a:r>
              <a:rPr lang="da-DK" sz="3200" b="0" dirty="0" err="1"/>
              <a:t>hæmmere</a:t>
            </a:r>
            <a:r>
              <a:rPr lang="da-DK" sz="3200" b="0" dirty="0"/>
              <a:t> </a:t>
            </a:r>
          </a:p>
          <a:p>
            <a:r>
              <a:rPr lang="da-DK" sz="3200" b="0" dirty="0"/>
              <a:t>= får </a:t>
            </a:r>
            <a:r>
              <a:rPr lang="da-DK" sz="3200" b="0" dirty="0" err="1"/>
              <a:t>dopamin</a:t>
            </a:r>
            <a:r>
              <a:rPr lang="da-DK" sz="3200" b="0" dirty="0"/>
              <a:t> til virke længere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b="0" dirty="0"/>
          </a:p>
          <a:p>
            <a:endParaRPr lang="da-D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A9F54C-7598-CE4A-9FDC-41035B71E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Medicin </a:t>
            </a:r>
            <a:r>
              <a:rPr lang="da-DK" sz="1600" b="0" dirty="0"/>
              <a:t>– Hvilke typer medicin findes der?</a:t>
            </a:r>
            <a:endParaRPr lang="da-DK" b="0" dirty="0"/>
          </a:p>
        </p:txBody>
      </p:sp>
    </p:spTree>
    <p:extLst>
      <p:ext uri="{BB962C8B-B14F-4D97-AF65-F5344CB8AC3E}">
        <p14:creationId xmlns:p14="http://schemas.microsoft.com/office/powerpoint/2010/main" val="150628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D6AFCD-75AA-4E42-A6CF-8E94FDE86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a-DK" dirty="0" err="1"/>
              <a:t>Levodopa</a:t>
            </a:r>
            <a:r>
              <a:rPr lang="da-DK" dirty="0"/>
              <a:t> (</a:t>
            </a:r>
            <a:r>
              <a:rPr lang="da-DK" dirty="0" err="1"/>
              <a:t>Madopar</a:t>
            </a:r>
            <a:r>
              <a:rPr lang="da-DK" dirty="0"/>
              <a:t>/</a:t>
            </a:r>
            <a:r>
              <a:rPr lang="da-DK" dirty="0" err="1"/>
              <a:t>Sinemet</a:t>
            </a:r>
            <a:r>
              <a:rPr lang="da-DK" dirty="0"/>
              <a:t>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da-DK" b="0" dirty="0"/>
              <a:t>Tidspunktet er vigtigt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da-DK" b="0" dirty="0"/>
              <a:t>Indtages 30 min. inden, eller 1 time efter et måltid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da-DK" b="0" dirty="0"/>
              <a:t>Kvalmestillende: </a:t>
            </a:r>
            <a:r>
              <a:rPr lang="da-DK" b="0" dirty="0" err="1"/>
              <a:t>primperan</a:t>
            </a:r>
            <a:r>
              <a:rPr lang="da-DK" b="0" dirty="0"/>
              <a:t> (</a:t>
            </a:r>
            <a:r>
              <a:rPr lang="da-DK" b="0" dirty="0" err="1"/>
              <a:t>metoclopramid</a:t>
            </a:r>
            <a:r>
              <a:rPr lang="da-DK" b="0" dirty="0"/>
              <a:t>)  nedsætter virkning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da-DK" b="0" dirty="0"/>
              <a:t>Må ikke gives sammen med jerntabletter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da-DK" b="0" dirty="0"/>
              <a:t>Depot tabletter: længere om at virke, længere virkning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da-DK" b="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da-DK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6052A2-E48E-514F-895F-7E4F8C4BE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Medicin </a:t>
            </a:r>
            <a:r>
              <a:rPr lang="da-DK" sz="1600" b="0" dirty="0"/>
              <a:t>– Dosering og administration</a:t>
            </a:r>
            <a:endParaRPr lang="da-DK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360F8-F979-304F-85A0-4DB8DF903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42153"/>
            <a:ext cx="1512168" cy="759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350D7E-5A11-1A45-B421-2B9ABF2F6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442153"/>
            <a:ext cx="1512168" cy="7577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677ED5-BB1A-2B47-9A80-A33F7B5BB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875"/>
            <a:ext cx="8190774" cy="471328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A18AA5-5214-B94F-98B0-DF3DA1BDDEC7}"/>
              </a:ext>
            </a:extLst>
          </p:cNvPr>
          <p:cNvSpPr txBox="1"/>
          <p:nvPr/>
        </p:nvSpPr>
        <p:spPr>
          <a:xfrm>
            <a:off x="3311860" y="5263627"/>
            <a:ext cx="2448272" cy="30777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/>
              <a:t>Google: må tabletten knuses?</a:t>
            </a:r>
          </a:p>
        </p:txBody>
      </p:sp>
    </p:spTree>
    <p:extLst>
      <p:ext uri="{BB962C8B-B14F-4D97-AF65-F5344CB8AC3E}">
        <p14:creationId xmlns:p14="http://schemas.microsoft.com/office/powerpoint/2010/main" val="167056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68FD24F-BA9F-E04C-807E-BC157028F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782103"/>
            <a:ext cx="2292627" cy="131007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D6AFCD-75AA-4E42-A6CF-8E94FDE86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9" y="1412875"/>
            <a:ext cx="4716958" cy="4713288"/>
          </a:xfrm>
        </p:spPr>
        <p:txBody>
          <a:bodyPr/>
          <a:lstStyle/>
          <a:p>
            <a:r>
              <a:rPr lang="da-DK" dirty="0" err="1"/>
              <a:t>Dopaminagonister</a:t>
            </a:r>
            <a:endParaRPr lang="da-DK" dirty="0"/>
          </a:p>
          <a:p>
            <a:endParaRPr lang="da-DK" b="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da-DK" b="0" dirty="0"/>
              <a:t>Plaster, piller, pen eller pumpe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da-DK" b="0" dirty="0"/>
              <a:t>”abstinens” hvis ikke administreres</a:t>
            </a:r>
          </a:p>
          <a:p>
            <a:pPr marL="1127125" lvl="1" indent="-457200">
              <a:lnSpc>
                <a:spcPct val="150000"/>
              </a:lnSpc>
            </a:pPr>
            <a:r>
              <a:rPr lang="da-DK" dirty="0"/>
              <a:t>Psykiske, mave-tarm, smerte</a:t>
            </a:r>
          </a:p>
          <a:p>
            <a:pPr lvl="1" indent="0">
              <a:lnSpc>
                <a:spcPct val="150000"/>
              </a:lnSpc>
              <a:buNone/>
            </a:pPr>
            <a:endParaRPr lang="da-DK" dirty="0"/>
          </a:p>
          <a:p>
            <a:pPr marL="457200" indent="-457200">
              <a:buFont typeface="+mj-lt"/>
              <a:buAutoNum type="arabicPeriod"/>
            </a:pPr>
            <a:endParaRPr lang="da-DK" b="0" dirty="0"/>
          </a:p>
          <a:p>
            <a:pPr marL="457200" indent="-457200">
              <a:buFont typeface="+mj-lt"/>
              <a:buAutoNum type="arabicPeriod"/>
            </a:pPr>
            <a:endParaRPr lang="da-DK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6052A2-E48E-514F-895F-7E4F8C4BE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Medicin </a:t>
            </a:r>
            <a:r>
              <a:rPr lang="da-DK" sz="1600" b="0" dirty="0"/>
              <a:t>– Dosering og administration</a:t>
            </a:r>
            <a:endParaRPr lang="da-DK" b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98E865-D095-6D4C-8890-9F000B62B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15" b="89904" l="1455" r="90000">
                        <a14:foregroundMark x1="12727" y1="24519" x2="12727" y2="24519"/>
                        <a14:foregroundMark x1="2909" y1="63462" x2="6909" y2="7692"/>
                        <a14:foregroundMark x1="6909" y1="7692" x2="28000" y2="2404"/>
                        <a14:foregroundMark x1="28000" y1="2404" x2="25455" y2="59135"/>
                        <a14:foregroundMark x1="25455" y1="59135" x2="5273" y2="71635"/>
                        <a14:foregroundMark x1="5273" y1="71635" x2="1455" y2="60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945636"/>
            <a:ext cx="2292627" cy="8782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949F2D-14EA-F045-AEAD-3D582E7A09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95323"/>
            <a:ext cx="1487285" cy="7404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044CC2-D199-2E4C-9C04-B1C18A50C9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01" y="1795323"/>
            <a:ext cx="1477653" cy="74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8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6052A2-E48E-514F-895F-7E4F8C4BE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Medicin </a:t>
            </a:r>
            <a:r>
              <a:rPr lang="da-DK" sz="1600" b="0" dirty="0"/>
              <a:t>– Bivirkninger, overmedicinering</a:t>
            </a:r>
            <a:endParaRPr lang="da-DK" b="0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032DA1E-F4B1-D141-B2A9-D95757C1CB42}"/>
              </a:ext>
            </a:extLst>
          </p:cNvPr>
          <p:cNvSpPr txBox="1">
            <a:spLocks/>
          </p:cNvSpPr>
          <p:nvPr/>
        </p:nvSpPr>
        <p:spPr bwMode="auto">
          <a:xfrm>
            <a:off x="704060" y="1412776"/>
            <a:ext cx="8061325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None/>
              <a:defRPr sz="20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2pPr>
            <a:lvl3pPr marL="1022350" indent="-350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339850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4pPr>
            <a:lvl5pPr marL="16811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5pPr>
            <a:lvl6pPr marL="21383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6pPr>
            <a:lvl7pPr marL="25955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7pPr>
            <a:lvl8pPr marL="30527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8pPr>
            <a:lvl9pPr marL="3509963" indent="-339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6062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da-DK" i="1" kern="0" dirty="0"/>
              <a:t>Impuls kontrol problemer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0" kern="0" dirty="0" err="1"/>
              <a:t>Hypersexualitet</a:t>
            </a:r>
            <a:endParaRPr lang="da-DK" b="0" kern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0" kern="0" dirty="0" err="1"/>
              <a:t>Ludomami</a:t>
            </a:r>
            <a:endParaRPr lang="da-DK" b="0" kern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0" kern="0" dirty="0"/>
              <a:t>Købetrang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0" kern="0" dirty="0"/>
              <a:t>Impulsivitet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b="0" kern="0" dirty="0"/>
          </a:p>
          <a:p>
            <a:r>
              <a:rPr lang="da-DK" i="1" kern="0" dirty="0"/>
              <a:t>Hallucinationer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0" kern="0" dirty="0"/>
              <a:t>Ikke (nødvendigvis) </a:t>
            </a:r>
            <a:r>
              <a:rPr lang="da-DK" b="0" kern="0" dirty="0" err="1"/>
              <a:t>delir</a:t>
            </a:r>
            <a:endParaRPr lang="da-DK" b="0" kern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0" kern="0" dirty="0"/>
              <a:t>% Illusioner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b="0" kern="0" dirty="0"/>
          </a:p>
          <a:p>
            <a:r>
              <a:rPr lang="da-DK" kern="0" dirty="0"/>
              <a:t>Overbevægelser</a:t>
            </a:r>
          </a:p>
          <a:p>
            <a:endParaRPr lang="da-DK" kern="0" dirty="0"/>
          </a:p>
          <a:p>
            <a:r>
              <a:rPr lang="da-DK" kern="0" dirty="0"/>
              <a:t>Hvad gør vi?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26F741-8401-624A-94D9-28881BEF7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627" y="2439554"/>
            <a:ext cx="3832313" cy="26597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40E275-7EE3-F44C-A2E2-FFDF123AF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07" y="2393490"/>
            <a:ext cx="3048000" cy="2286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624C69-CA76-0040-8EBA-D888A881A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722" y="1612057"/>
            <a:ext cx="3456902" cy="431472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7061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bldLvl="2"/>
    </p:bldLst>
  </p:timing>
</p:sld>
</file>

<file path=ppt/theme/theme1.xml><?xml version="1.0" encoding="utf-8"?>
<a:theme xmlns:a="http://schemas.openxmlformats.org/drawingml/2006/main" name="Region Sjælland Sygehus_1 - Kopi">
  <a:themeElements>
    <a:clrScheme name="Region Sjælland">
      <a:dk1>
        <a:srgbClr val="3DAAC8"/>
      </a:dk1>
      <a:lt1>
        <a:srgbClr val="FFFFFF"/>
      </a:lt1>
      <a:dk2>
        <a:srgbClr val="5F6062"/>
      </a:dk2>
      <a:lt2>
        <a:srgbClr val="969696"/>
      </a:lt2>
      <a:accent1>
        <a:srgbClr val="256F9B"/>
      </a:accent1>
      <a:accent2>
        <a:srgbClr val="80B3C7"/>
      </a:accent2>
      <a:accent3>
        <a:srgbClr val="FFFFFF"/>
      </a:accent3>
      <a:accent4>
        <a:srgbClr val="3391AA"/>
      </a:accent4>
      <a:accent5>
        <a:srgbClr val="ACBBCB"/>
      </a:accent5>
      <a:accent6>
        <a:srgbClr val="73A2B4"/>
      </a:accent6>
      <a:hlink>
        <a:srgbClr val="2993BB"/>
      </a:hlink>
      <a:folHlink>
        <a:srgbClr val="7F99A3"/>
      </a:folHlink>
    </a:clrScheme>
    <a:fontScheme name="Region Sjælland_skabelo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1400" b="1" i="0" u="none" strike="noStrike" cap="none" normalizeH="0" baseline="0" smtClean="0">
            <a:ln>
              <a:noFill/>
            </a:ln>
            <a:solidFill>
              <a:srgbClr val="5F606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1400" b="1" i="0" u="none" strike="noStrike" cap="none" normalizeH="0" baseline="0" smtClean="0">
            <a:ln>
              <a:noFill/>
            </a:ln>
            <a:solidFill>
              <a:srgbClr val="5F606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egion Sjælland">
        <a:dk1>
          <a:srgbClr val="0085A1"/>
        </a:dk1>
        <a:lt1>
          <a:srgbClr val="94948F"/>
        </a:lt1>
        <a:dk2>
          <a:srgbClr val="595959"/>
        </a:dk2>
        <a:lt2>
          <a:srgbClr val="FECB00"/>
        </a:lt2>
        <a:accent1>
          <a:srgbClr val="FF6D22"/>
        </a:accent1>
        <a:accent2>
          <a:srgbClr val="E21B23"/>
        </a:accent2>
        <a:accent3>
          <a:srgbClr val="D4DF4D"/>
        </a:accent3>
        <a:accent4>
          <a:srgbClr val="005C42"/>
        </a:accent4>
        <a:accent5>
          <a:srgbClr val="0F4DBC"/>
        </a:accent5>
        <a:accent6>
          <a:srgbClr val="A20234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jællands Universitetshospital.pptx" id="{7A17F4D7-F73F-4885-8273-0B1160BA02E6}" vid="{6128E657-FB70-4CB0-8264-6F3DFA92B67C}"/>
    </a:ext>
  </a:extLst>
</a:theme>
</file>

<file path=ppt/theme/theme2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17B6CA6D4527D498680A4636F1445E2" ma:contentTypeVersion="0" ma:contentTypeDescription="Opret et nyt dokument." ma:contentTypeScope="" ma:versionID="c61f370dd7f0e581ae5824bbccc2b380">
  <xsd:schema xmlns:xsd="http://www.w3.org/2001/XMLSchema" xmlns:xs="http://www.w3.org/2001/XMLSchema" xmlns:p="http://schemas.microsoft.com/office/2006/metadata/properties" xmlns:ns2="423cfc3d-9971-4515-8f86-5d12b0fb90fa" targetNamespace="http://schemas.microsoft.com/office/2006/metadata/properties" ma:root="true" ma:fieldsID="4389163fd32d73947a0ae82c0d74d433" ns2:_="">
    <xsd:import namespace="423cfc3d-9971-4515-8f86-5d12b0fb90f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3cfc3d-9971-4515-8f86-5d12b0fb90f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ærdi for dokument-id" ma:description="Værdien af det dokument-id, der er tildelt dette element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 link til dette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4C88CC9-5F62-4490-BDAE-029439B9CAB5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48FC6F8B-3E94-4B69-A0B4-330D11E9AE61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C9D3D025-C9DD-4684-BA35-8ABB67D84BB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DFE9F70-0B71-4F18-B984-F29A990690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3cfc3d-9971-4515-8f86-5d12b0fb90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F5DFA1F5-D8E6-4FA8-BE63-2CB21532A271}">
  <ds:schemaRefs>
    <ds:schemaRef ds:uri="423cfc3d-9971-4515-8f86-5d12b0fb90fa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Sjællands Universitetshospital</Template>
  <TotalTime>4872</TotalTime>
  <Words>747</Words>
  <Application>Microsoft Macintosh PowerPoint</Application>
  <PresentationFormat>On-screen Show (4:3)</PresentationFormat>
  <Paragraphs>231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Georgia</vt:lpstr>
      <vt:lpstr>Times New Roman</vt:lpstr>
      <vt:lpstr>Region Sjælland Sygehus_1 - Kopi</vt:lpstr>
      <vt:lpstr>Morgenundervisning</vt:lpstr>
      <vt:lpstr>Indhold</vt:lpstr>
      <vt:lpstr>Parkinsons sygdom – Hvad er det?</vt:lpstr>
      <vt:lpstr>Parkinsons sygdom – Hvordan ser det ud?</vt:lpstr>
      <vt:lpstr>Medicin – Hvilken medicin får de?</vt:lpstr>
      <vt:lpstr>Medicin – Hvilke typer medicin findes der?</vt:lpstr>
      <vt:lpstr>Medicin – Dosering og administration</vt:lpstr>
      <vt:lpstr>Medicin – Dosering og administration</vt:lpstr>
      <vt:lpstr>Medicin – Bivirkninger, overmedicinering</vt:lpstr>
      <vt:lpstr>Medicin – Bivirkninger, undermedicinering</vt:lpstr>
      <vt:lpstr>Pleje af Parkinson patienten</vt:lpstr>
      <vt:lpstr>Årsager til forværring</vt:lpstr>
      <vt:lpstr>Delir</vt:lpstr>
      <vt:lpstr>Medicin</vt:lpstr>
      <vt:lpstr>Opsummering</vt:lpstr>
      <vt:lpstr>PowerPoint Presentation</vt:lpstr>
      <vt:lpstr>PowerPoint Presentation</vt:lpstr>
      <vt:lpstr>Tak for nu!</vt:lpstr>
      <vt:lpstr>Medicin - Levodopa</vt:lpstr>
      <vt:lpstr>Medicin - Levodopa</vt:lpstr>
      <vt:lpstr>Medicin – Dopainagonister</vt:lpstr>
      <vt:lpstr>Medicin – MAO-B/COMT-hæmmere </vt:lpstr>
      <vt:lpstr>Medicin – Bivirkninger, undermedicinering</vt:lpstr>
      <vt:lpstr>PowerPoint Presentation</vt:lpstr>
    </vt:vector>
  </TitlesOfParts>
  <Company>Region Sjaelland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Jacob Hejmdal Gren</dc:creator>
  <cp:lastModifiedBy>Asher Lou</cp:lastModifiedBy>
  <cp:revision>41</cp:revision>
  <dcterms:created xsi:type="dcterms:W3CDTF">2016-05-11T11:56:14Z</dcterms:created>
  <dcterms:modified xsi:type="dcterms:W3CDTF">2022-05-03T10:54:05Z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VPRWZH5273KT-1482-12</vt:lpwstr>
  </property>
  <property fmtid="{D5CDD505-2E9C-101B-9397-08002B2CF9AE}" pid="3" name="_dlc_DocIdItemGuid">
    <vt:lpwstr>9019159f-96f4-4218-aa5f-9390fe7d86a7</vt:lpwstr>
  </property>
  <property fmtid="{D5CDD505-2E9C-101B-9397-08002B2CF9AE}" pid="4" name="_dlc_DocIdUrl">
    <vt:lpwstr>http://rediger.regionsjaelland.dk/omregionen/designguide/downloads/_layouts/DocIdRedir.aspx?ID=VPRWZH5273KT-1482-12, VPRWZH5273KT-1482-12</vt:lpwstr>
  </property>
</Properties>
</file>